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ander José Magnusson Amorós" initials="" lastIdx="4" clrIdx="0"/>
  <p:cmAuthor id="1" name="Jose Cueva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02" y="2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05T23:38:26.056" idx="1">
    <p:pos x="196" y="725"/>
    <p:text>Me gusta</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05T23:37:55.625" idx="2">
    <p:pos x="196" y="725"/>
    <p:text>De I2C o TWI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8-12-06T00:13:05.438" idx="1">
    <p:pos x="196" y="825"/>
    <p:text>esque al final solo utilizamos un anodo de cada LED</p:text>
  </p:cm>
  <p:cm authorId="0" dt="2018-12-06T08:41:07.630" idx="3">
    <p:pos x="196" y="725"/>
    <p:text>Creo que te refieres a los 3 leds, no?
Si quieres decir anodos son 6 por columna (dos por cada led, R y G)</p:text>
  </p:cm>
  <p:cm authorId="0" dt="2018-12-06T08:41:07.630" idx="4">
    <p:pos x="196" y="925"/>
    <p:text>cierto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440912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528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8a85055e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8a85055e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Once we got the single anode working with sensor we continued, progressing the project to its full functinoality, true dual colour control of LEDs. To do this we used 3 8-bit SR that will take all the outputs from the cube (18 anodes + 3 gnd) and talk to them using only 3 pins of the microcontroler.</a:t>
            </a:r>
            <a:endParaRPr/>
          </a:p>
          <a:p>
            <a:pPr marL="0" lvl="0" indent="0" algn="l" rtl="0">
              <a:spcBef>
                <a:spcPts val="0"/>
              </a:spcBef>
              <a:spcAft>
                <a:spcPts val="0"/>
              </a:spcAft>
              <a:buNone/>
            </a:pPr>
            <a:r>
              <a:rPr lang="es"/>
              <a:t>Again I will only show briefly the code, the changes:</a:t>
            </a:r>
            <a:endParaRPr/>
          </a:p>
          <a:p>
            <a:pPr marL="457200" lvl="0" indent="-298450" algn="l" rtl="0">
              <a:spcBef>
                <a:spcPts val="0"/>
              </a:spcBef>
              <a:spcAft>
                <a:spcPts val="0"/>
              </a:spcAft>
              <a:buSzPts val="1100"/>
              <a:buChar char="-"/>
            </a:pPr>
            <a:r>
              <a:rPr lang="es"/>
              <a:t>new global variables for SR</a:t>
            </a:r>
            <a:endParaRPr/>
          </a:p>
          <a:p>
            <a:pPr marL="457200" lvl="0" indent="-298450" algn="l" rtl="0">
              <a:spcBef>
                <a:spcPts val="0"/>
              </a:spcBef>
              <a:spcAft>
                <a:spcPts val="0"/>
              </a:spcAft>
              <a:buSzPts val="1100"/>
              <a:buChar char="-"/>
            </a:pPr>
            <a:r>
              <a:rPr lang="es"/>
              <a:t>addition of arrays to send the data: to make it more understandable I made an exccel sheet</a:t>
            </a:r>
            <a:endParaRPr/>
          </a:p>
          <a:p>
            <a:pPr marL="457200" lvl="0" indent="-298450" algn="l" rtl="0">
              <a:spcBef>
                <a:spcPts val="0"/>
              </a:spcBef>
              <a:spcAft>
                <a:spcPts val="0"/>
              </a:spcAft>
              <a:buSzPts val="1100"/>
              <a:buChar char="-"/>
            </a:pPr>
            <a:r>
              <a:rPr lang="es"/>
              <a:t>main cycles through the do_animation function sending different values</a:t>
            </a:r>
            <a:endParaRPr/>
          </a:p>
          <a:p>
            <a:pPr marL="457200" lvl="0" indent="-298450" algn="l" rtl="0">
              <a:spcBef>
                <a:spcPts val="0"/>
              </a:spcBef>
              <a:spcAft>
                <a:spcPts val="0"/>
              </a:spcAft>
              <a:buSzPts val="1100"/>
              <a:buChar char="-"/>
            </a:pPr>
            <a:r>
              <a:rPr lang="es"/>
              <a:t>do_animation function: asks for 3 int values that will corresponf to the index of the array for each SR. The value is then passed to the SR by clock function and later to the outputs by latch</a:t>
            </a:r>
            <a:br>
              <a:rPr lang="es"/>
            </a:br>
            <a:endParaRPr/>
          </a:p>
        </p:txBody>
      </p:sp>
    </p:spTree>
    <p:extLst>
      <p:ext uri="{BB962C8B-B14F-4D97-AF65-F5344CB8AC3E}">
        <p14:creationId xmlns:p14="http://schemas.microsoft.com/office/powerpoint/2010/main" val="2032035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8a85055e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8a85055e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managed to connect and send data but no output was activated.</a:t>
            </a:r>
            <a:endParaRPr/>
          </a:p>
          <a:p>
            <a:pPr marL="0" lvl="0" indent="0" algn="l" rtl="0">
              <a:spcBef>
                <a:spcPts val="0"/>
              </a:spcBef>
              <a:spcAft>
                <a:spcPts val="0"/>
              </a:spcAft>
              <a:buNone/>
            </a:pPr>
            <a:r>
              <a:rPr lang="es"/>
              <a:t>Therefore the results from the second test where unsuccesful.</a:t>
            </a:r>
            <a:endParaRPr/>
          </a:p>
        </p:txBody>
      </p:sp>
    </p:spTree>
    <p:extLst>
      <p:ext uri="{BB962C8B-B14F-4D97-AF65-F5344CB8AC3E}">
        <p14:creationId xmlns:p14="http://schemas.microsoft.com/office/powerpoint/2010/main" val="1534355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8a85055e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8a85055e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AS for software we made a progressive approach, starting by connecting only one anode and later both. One anode means one color and 9 pins to be used to control them so no external chips needed. When using both anodes it doubles and SR are needed to reduce from 18 to 3 pins control (latch, clock and data)</a:t>
            </a:r>
            <a:endParaRPr/>
          </a:p>
        </p:txBody>
      </p:sp>
    </p:spTree>
    <p:extLst>
      <p:ext uri="{BB962C8B-B14F-4D97-AF65-F5344CB8AC3E}">
        <p14:creationId xmlns:p14="http://schemas.microsoft.com/office/powerpoint/2010/main" val="157747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3a30789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a30789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509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3a30789d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3a30789d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97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3a30789d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3a30789d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519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3a30789d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3a30789d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219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3a30789d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3a30789d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321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a30789d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3a30789d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AS for software we made a progressive approach, starting by connecting only one anode and later both. One anode means one color and 9 pins to be used to control them so no external chips needed. When using both anodes it doubles and SR are needed to reduce from 18 to 3 pins control (latch, clock and data)</a:t>
            </a:r>
            <a:endParaRPr/>
          </a:p>
        </p:txBody>
      </p:sp>
    </p:spTree>
    <p:extLst>
      <p:ext uri="{BB962C8B-B14F-4D97-AF65-F5344CB8AC3E}">
        <p14:creationId xmlns:p14="http://schemas.microsoft.com/office/powerpoint/2010/main" val="343329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8a85055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8a85055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 code is as follows, I will only show it briefly:</a:t>
            </a:r>
            <a:endParaRPr/>
          </a:p>
          <a:p>
            <a:pPr marL="457200" lvl="0" indent="-298450" algn="l" rtl="0">
              <a:spcBef>
                <a:spcPts val="0"/>
              </a:spcBef>
              <a:spcAft>
                <a:spcPts val="0"/>
              </a:spcAft>
              <a:buSzPts val="1100"/>
              <a:buChar char="-"/>
            </a:pPr>
            <a:r>
              <a:rPr lang="es"/>
              <a:t>Header and macros</a:t>
            </a:r>
            <a:endParaRPr/>
          </a:p>
          <a:p>
            <a:pPr marL="457200" lvl="0" indent="-298450" algn="l" rtl="0">
              <a:spcBef>
                <a:spcPts val="0"/>
              </a:spcBef>
              <a:spcAft>
                <a:spcPts val="0"/>
              </a:spcAft>
              <a:buSzPts val="1100"/>
              <a:buChar char="-"/>
            </a:pPr>
            <a:r>
              <a:rPr lang="es"/>
              <a:t>Global variables and function declaration</a:t>
            </a:r>
            <a:endParaRPr/>
          </a:p>
          <a:p>
            <a:pPr marL="457200" lvl="0" indent="-298450" algn="l" rtl="0">
              <a:spcBef>
                <a:spcPts val="0"/>
              </a:spcBef>
              <a:spcAft>
                <a:spcPts val="0"/>
              </a:spcAft>
              <a:buSzPts val="1100"/>
              <a:buChar char="-"/>
            </a:pPr>
            <a:r>
              <a:rPr lang="es"/>
              <a:t>Main and functions: reading non-stop, then see whether the value corresponds to the cond and do one or the other.</a:t>
            </a:r>
            <a:br>
              <a:rPr lang="es"/>
            </a:br>
            <a:r>
              <a:rPr lang="es"/>
              <a:t>- Animation1</a:t>
            </a:r>
            <a:br>
              <a:rPr lang="es"/>
            </a:br>
            <a:r>
              <a:rPr lang="es"/>
              <a:t>- Animation 2</a:t>
            </a:r>
            <a:br>
              <a:rPr lang="es"/>
            </a:br>
            <a:r>
              <a:rPr lang="es"/>
              <a:t>- Sensor scanner</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43094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8a85055e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8a85055e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AS for software we made a progressive approach, starting by connecting only one anode and later both. One anode means one color and 9 pins to be used to control them so no external chips needed. When using both anodes it doubles and SR are needed to reduce from 18 to 3 pins control (latch, clock and data)</a:t>
            </a:r>
            <a:endParaRPr/>
          </a:p>
        </p:txBody>
      </p:sp>
    </p:spTree>
    <p:extLst>
      <p:ext uri="{BB962C8B-B14F-4D97-AF65-F5344CB8AC3E}">
        <p14:creationId xmlns:p14="http://schemas.microsoft.com/office/powerpoint/2010/main" val="315266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vutbr.cz/en/people/tomas-fryza-1138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png"/><Relationship Id="rId7" Type="http://schemas.openxmlformats.org/officeDocument/2006/relationships/image" Target="../media/image26.jpg"/><Relationship Id="rId12"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jpg"/><Relationship Id="rId11" Type="http://schemas.openxmlformats.org/officeDocument/2006/relationships/image" Target="../media/image30.jp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hyperlink" Target="https://www.vutbr.cz/en/people/tomas-fryza-11389" TargetMode="External"/><Relationship Id="rId9" Type="http://schemas.openxmlformats.org/officeDocument/2006/relationships/image" Target="../media/image28.jpg"/></Relationships>
</file>

<file path=ppt/slides/_rels/slide11.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png"/><Relationship Id="rId7" Type="http://schemas.openxmlformats.org/officeDocument/2006/relationships/hyperlink" Target="https://www.vutbr.cz/en/people/tomas-fryza-11389"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github.com/Superpollo4/biLEDcub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www.vutbr.cz/en/people/tomas-fryza-1138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omments" Target="../comments/comment1.xml"/><Relationship Id="rId5" Type="http://schemas.openxmlformats.org/officeDocument/2006/relationships/hyperlink" Target="https://www.vutbr.cz/en/people/tomas-fryza-11389"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vutbr.cz/en/people/tomas-fryza-11389" TargetMode="External"/><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comments" Target="../comments/comment3.xml"/><Relationship Id="rId5" Type="http://schemas.openxmlformats.org/officeDocument/2006/relationships/hyperlink" Target="https://www.vutbr.cz/en/people/tomas-fryza-11389"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vutbr.cz/en/people/tomas-fryza-11389"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www.vutbr.cz/en/people/tomas-fryza-11389"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vutbr.cz/en/people/tomas-fryza-11389"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3" Type="http://schemas.openxmlformats.org/officeDocument/2006/relationships/image" Target="../media/image2.png"/><Relationship Id="rId7" Type="http://schemas.openxmlformats.org/officeDocument/2006/relationships/image" Target="../media/image13.jpg"/><Relationship Id="rId12"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hyperlink" Target="https://www.vutbr.cz/en/people/tomas-fryza-11389" TargetMode="External"/><Relationship Id="rId9" Type="http://schemas.openxmlformats.org/officeDocument/2006/relationships/image" Target="../media/image15.jpg"/><Relationship Id="rId14" Type="http://schemas.openxmlformats.org/officeDocument/2006/relationships/image" Target="../media/image20.jp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github.com/Superpollo4/biLEDcube" TargetMode="External"/><Relationship Id="rId5" Type="http://schemas.openxmlformats.org/officeDocument/2006/relationships/image" Target="../media/image21.jpg"/><Relationship Id="rId4" Type="http://schemas.openxmlformats.org/officeDocument/2006/relationships/hyperlink" Target="http://www.youtube.com/watch?v=NmyFaFDhJ60" TargetMode="External"/><Relationship Id="rId9" Type="http://schemas.openxmlformats.org/officeDocument/2006/relationships/hyperlink" Target="https://www.vutbr.cz/en/people/tomas-fryza-1138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596500"/>
            <a:ext cx="8520600" cy="112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6000">
                <a:latin typeface="Impact"/>
                <a:ea typeface="Impact"/>
                <a:cs typeface="Impact"/>
                <a:sym typeface="Impact"/>
              </a:rPr>
              <a:t>CUBE of bicolour LEDs</a:t>
            </a:r>
            <a:endParaRPr sz="6000">
              <a:latin typeface="Impact"/>
              <a:ea typeface="Impact"/>
              <a:cs typeface="Impact"/>
              <a:sym typeface="Impact"/>
            </a:endParaRPr>
          </a:p>
        </p:txBody>
      </p:sp>
      <p:pic>
        <p:nvPicPr>
          <p:cNvPr id="55" name="Google Shape;55;p13"/>
          <p:cNvPicPr preferRelativeResize="0"/>
          <p:nvPr/>
        </p:nvPicPr>
        <p:blipFill rotWithShape="1">
          <a:blip r:embed="rId3">
            <a:alphaModFix/>
          </a:blip>
          <a:srcRect l="-6748" r="-8022"/>
          <a:stretch/>
        </p:blipFill>
        <p:spPr>
          <a:xfrm>
            <a:off x="0" y="1588127"/>
            <a:ext cx="3902818" cy="3349550"/>
          </a:xfrm>
          <a:prstGeom prst="rect">
            <a:avLst/>
          </a:prstGeom>
          <a:noFill/>
          <a:ln>
            <a:noFill/>
          </a:ln>
        </p:spPr>
      </p:pic>
      <p:pic>
        <p:nvPicPr>
          <p:cNvPr id="56" name="Google Shape;56;p13"/>
          <p:cNvPicPr preferRelativeResize="0"/>
          <p:nvPr/>
        </p:nvPicPr>
        <p:blipFill rotWithShape="1">
          <a:blip r:embed="rId4">
            <a:alphaModFix/>
          </a:blip>
          <a:srcRect t="32547" b="32547"/>
          <a:stretch/>
        </p:blipFill>
        <p:spPr>
          <a:xfrm>
            <a:off x="7191475" y="187300"/>
            <a:ext cx="1640822" cy="572700"/>
          </a:xfrm>
          <a:prstGeom prst="rect">
            <a:avLst/>
          </a:prstGeom>
          <a:noFill/>
          <a:ln>
            <a:noFill/>
          </a:ln>
        </p:spPr>
      </p:pic>
      <p:sp>
        <p:nvSpPr>
          <p:cNvPr id="57" name="Google Shape;57;p13"/>
          <p:cNvSpPr txBox="1"/>
          <p:nvPr/>
        </p:nvSpPr>
        <p:spPr>
          <a:xfrm>
            <a:off x="3936600" y="1865075"/>
            <a:ext cx="5207400" cy="30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i="1"/>
              <a:t>Course:</a:t>
            </a:r>
            <a:r>
              <a:rPr lang="es" sz="1800" i="1"/>
              <a:t> Microprocessors Techniques and Embedded Systems (CMPT)</a:t>
            </a:r>
            <a:br>
              <a:rPr lang="es" sz="1800" i="1"/>
            </a:br>
            <a:endParaRPr sz="1800" i="1"/>
          </a:p>
          <a:p>
            <a:pPr marL="0" lvl="0" indent="0" algn="l" rtl="0">
              <a:spcBef>
                <a:spcPts val="0"/>
              </a:spcBef>
              <a:spcAft>
                <a:spcPts val="0"/>
              </a:spcAft>
              <a:buNone/>
            </a:pPr>
            <a:r>
              <a:rPr lang="es" sz="1800" b="1" i="1"/>
              <a:t>Docent: </a:t>
            </a:r>
            <a:br>
              <a:rPr lang="es" sz="1800" b="1" i="1"/>
            </a:br>
            <a:r>
              <a:rPr lang="es" sz="1800" i="1">
                <a:uFill>
                  <a:noFill/>
                </a:uFill>
                <a:hlinkClick r:id="rId5"/>
              </a:rPr>
              <a:t>Tomáš Frýza</a:t>
            </a:r>
            <a:endParaRPr sz="1800" i="1"/>
          </a:p>
          <a:p>
            <a:pPr marL="0" lvl="0" indent="0" algn="l" rtl="0">
              <a:spcBef>
                <a:spcPts val="0"/>
              </a:spcBef>
              <a:spcAft>
                <a:spcPts val="0"/>
              </a:spcAft>
              <a:buNone/>
            </a:pPr>
            <a:endParaRPr sz="1800" i="1"/>
          </a:p>
          <a:p>
            <a:pPr marL="0" lvl="0" indent="0" algn="l" rtl="0">
              <a:spcBef>
                <a:spcPts val="0"/>
              </a:spcBef>
              <a:spcAft>
                <a:spcPts val="0"/>
              </a:spcAft>
              <a:buNone/>
            </a:pPr>
            <a:r>
              <a:rPr lang="es" sz="1800" b="1" i="1"/>
              <a:t>Project title:</a:t>
            </a:r>
            <a:r>
              <a:rPr lang="es" sz="1800" i="1"/>
              <a:t> 3x3x3 bicolour LED cube</a:t>
            </a:r>
            <a:br>
              <a:rPr lang="es" sz="1800" i="1"/>
            </a:br>
            <a:r>
              <a:rPr lang="es" sz="1800" i="1"/>
              <a:t>	</a:t>
            </a:r>
            <a:endParaRPr sz="1800" i="1"/>
          </a:p>
          <a:p>
            <a:pPr marL="0" lvl="0" indent="0" algn="l" rtl="0">
              <a:spcBef>
                <a:spcPts val="0"/>
              </a:spcBef>
              <a:spcAft>
                <a:spcPts val="0"/>
              </a:spcAft>
              <a:buNone/>
            </a:pPr>
            <a:r>
              <a:rPr lang="es" sz="1800" b="1" i="1"/>
              <a:t>By: </a:t>
            </a:r>
            <a:br>
              <a:rPr lang="es" sz="1800" b="1" i="1"/>
            </a:br>
            <a:r>
              <a:rPr lang="es" sz="1800" i="1"/>
              <a:t>Jose Cuevas Mauricio </a:t>
            </a:r>
            <a:br>
              <a:rPr lang="es" sz="1800" i="1"/>
            </a:br>
            <a:r>
              <a:rPr lang="es" sz="1800" i="1"/>
              <a:t>Alexander J. Magnusson Amorós</a:t>
            </a:r>
            <a:endParaRPr sz="1800" i="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600">
                <a:latin typeface="Impact"/>
                <a:ea typeface="Impact"/>
                <a:cs typeface="Impact"/>
                <a:sym typeface="Impact"/>
              </a:rPr>
              <a:t>Code </a:t>
            </a:r>
            <a:r>
              <a:rPr lang="es" sz="3000"/>
              <a:t>Full cube with Shift Registers</a:t>
            </a:r>
            <a:endParaRPr sz="3600">
              <a:latin typeface="Impact"/>
              <a:ea typeface="Impact"/>
              <a:cs typeface="Impact"/>
              <a:sym typeface="Impact"/>
            </a:endParaRPr>
          </a:p>
        </p:txBody>
      </p:sp>
      <p:pic>
        <p:nvPicPr>
          <p:cNvPr id="148" name="Google Shape;148;p22"/>
          <p:cNvPicPr preferRelativeResize="0"/>
          <p:nvPr/>
        </p:nvPicPr>
        <p:blipFill rotWithShape="1">
          <a:blip r:embed="rId3">
            <a:alphaModFix/>
          </a:blip>
          <a:srcRect t="32547" b="32547"/>
          <a:stretch/>
        </p:blipFill>
        <p:spPr>
          <a:xfrm>
            <a:off x="7191475" y="187300"/>
            <a:ext cx="1640822" cy="572700"/>
          </a:xfrm>
          <a:prstGeom prst="rect">
            <a:avLst/>
          </a:prstGeom>
          <a:noFill/>
          <a:ln>
            <a:noFill/>
          </a:ln>
        </p:spPr>
      </p:pic>
      <p:sp>
        <p:nvSpPr>
          <p:cNvPr id="149" name="Google Shape;149;p22"/>
          <p:cNvSpPr txBox="1"/>
          <p:nvPr/>
        </p:nvSpPr>
        <p:spPr>
          <a:xfrm>
            <a:off x="55075" y="4489425"/>
            <a:ext cx="9088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B7B7B7"/>
                </a:solidFill>
              </a:rPr>
              <a:t>Course:</a:t>
            </a:r>
            <a:r>
              <a:rPr lang="es" sz="1000" i="1">
                <a:solidFill>
                  <a:srgbClr val="B7B7B7"/>
                </a:solidFill>
              </a:rPr>
              <a:t> Microprocessors Techniques and Embedded Systems (CMPT)			</a:t>
            </a:r>
            <a:r>
              <a:rPr lang="es" sz="1000" b="1" i="1">
                <a:solidFill>
                  <a:srgbClr val="B7B7B7"/>
                </a:solidFill>
              </a:rPr>
              <a:t>Docent: </a:t>
            </a:r>
            <a:r>
              <a:rPr lang="es" sz="1000" i="1">
                <a:solidFill>
                  <a:srgbClr val="B7B7B7"/>
                </a:solidFill>
                <a:uFill>
                  <a:noFill/>
                </a:uFill>
                <a:hlinkClick r:id="rId4"/>
              </a:rPr>
              <a:t>Tomáš Frýza</a:t>
            </a:r>
            <a:endParaRPr sz="1000" i="1">
              <a:solidFill>
                <a:srgbClr val="B7B7B7"/>
              </a:solidFill>
            </a:endParaRPr>
          </a:p>
          <a:p>
            <a:pPr marL="0" lvl="0" indent="0" algn="l" rtl="0">
              <a:spcBef>
                <a:spcPts val="0"/>
              </a:spcBef>
              <a:spcAft>
                <a:spcPts val="0"/>
              </a:spcAft>
              <a:buNone/>
            </a:pPr>
            <a:endParaRPr sz="1000" i="1">
              <a:solidFill>
                <a:srgbClr val="B7B7B7"/>
              </a:solidFill>
            </a:endParaRPr>
          </a:p>
          <a:p>
            <a:pPr marL="0" lvl="0" indent="0" algn="l" rtl="0">
              <a:spcBef>
                <a:spcPts val="0"/>
              </a:spcBef>
              <a:spcAft>
                <a:spcPts val="0"/>
              </a:spcAft>
              <a:buNone/>
            </a:pPr>
            <a:r>
              <a:rPr lang="es" sz="1000" b="1" i="1">
                <a:solidFill>
                  <a:srgbClr val="B7B7B7"/>
                </a:solidFill>
              </a:rPr>
              <a:t>Project title:</a:t>
            </a:r>
            <a:r>
              <a:rPr lang="es" sz="1000" i="1">
                <a:solidFill>
                  <a:srgbClr val="B7B7B7"/>
                </a:solidFill>
              </a:rPr>
              <a:t> 3x3x3 bicolour LED cube			   				</a:t>
            </a:r>
            <a:r>
              <a:rPr lang="es" sz="1000" b="1" i="1">
                <a:solidFill>
                  <a:srgbClr val="B7B7B7"/>
                </a:solidFill>
              </a:rPr>
              <a:t>By: </a:t>
            </a:r>
            <a:r>
              <a:rPr lang="es" sz="1000" i="1">
                <a:solidFill>
                  <a:srgbClr val="B7B7B7"/>
                </a:solidFill>
              </a:rPr>
              <a:t>Jose Cuevas Mauricio &amp; Alexander J. Magnusson Amorós</a:t>
            </a:r>
            <a:endParaRPr sz="1000" i="1">
              <a:solidFill>
                <a:srgbClr val="B7B7B7"/>
              </a:solidFill>
            </a:endParaRPr>
          </a:p>
        </p:txBody>
      </p:sp>
      <p:pic>
        <p:nvPicPr>
          <p:cNvPr id="150" name="Google Shape;150;p22"/>
          <p:cNvPicPr preferRelativeResize="0"/>
          <p:nvPr/>
        </p:nvPicPr>
        <p:blipFill>
          <a:blip r:embed="rId5">
            <a:alphaModFix/>
          </a:blip>
          <a:stretch>
            <a:fillRect/>
          </a:stretch>
        </p:blipFill>
        <p:spPr>
          <a:xfrm>
            <a:off x="152400" y="1170125"/>
            <a:ext cx="8306563" cy="3261000"/>
          </a:xfrm>
          <a:prstGeom prst="rect">
            <a:avLst/>
          </a:prstGeom>
          <a:noFill/>
          <a:ln>
            <a:noFill/>
          </a:ln>
        </p:spPr>
      </p:pic>
      <p:pic>
        <p:nvPicPr>
          <p:cNvPr id="151" name="Google Shape;151;p22"/>
          <p:cNvPicPr preferRelativeResize="0"/>
          <p:nvPr/>
        </p:nvPicPr>
        <p:blipFill>
          <a:blip r:embed="rId6">
            <a:alphaModFix/>
          </a:blip>
          <a:stretch>
            <a:fillRect/>
          </a:stretch>
        </p:blipFill>
        <p:spPr>
          <a:xfrm>
            <a:off x="211143" y="1243263"/>
            <a:ext cx="8721715" cy="3020625"/>
          </a:xfrm>
          <a:prstGeom prst="rect">
            <a:avLst/>
          </a:prstGeom>
          <a:noFill/>
          <a:ln>
            <a:noFill/>
          </a:ln>
        </p:spPr>
      </p:pic>
      <p:pic>
        <p:nvPicPr>
          <p:cNvPr id="152" name="Google Shape;152;p22"/>
          <p:cNvPicPr preferRelativeResize="0"/>
          <p:nvPr/>
        </p:nvPicPr>
        <p:blipFill>
          <a:blip r:embed="rId7">
            <a:alphaModFix/>
          </a:blip>
          <a:stretch>
            <a:fillRect/>
          </a:stretch>
        </p:blipFill>
        <p:spPr>
          <a:xfrm>
            <a:off x="6" y="0"/>
            <a:ext cx="9088800" cy="5050875"/>
          </a:xfrm>
          <a:prstGeom prst="rect">
            <a:avLst/>
          </a:prstGeom>
          <a:noFill/>
          <a:ln>
            <a:noFill/>
          </a:ln>
        </p:spPr>
      </p:pic>
      <p:pic>
        <p:nvPicPr>
          <p:cNvPr id="153" name="Google Shape;153;p22"/>
          <p:cNvPicPr preferRelativeResize="0"/>
          <p:nvPr/>
        </p:nvPicPr>
        <p:blipFill>
          <a:blip r:embed="rId8">
            <a:alphaModFix/>
          </a:blip>
          <a:stretch>
            <a:fillRect/>
          </a:stretch>
        </p:blipFill>
        <p:spPr>
          <a:xfrm>
            <a:off x="0" y="0"/>
            <a:ext cx="8520600" cy="5112360"/>
          </a:xfrm>
          <a:prstGeom prst="rect">
            <a:avLst/>
          </a:prstGeom>
          <a:noFill/>
          <a:ln>
            <a:noFill/>
          </a:ln>
        </p:spPr>
      </p:pic>
      <p:pic>
        <p:nvPicPr>
          <p:cNvPr id="154" name="Google Shape;154;p22"/>
          <p:cNvPicPr preferRelativeResize="0"/>
          <p:nvPr/>
        </p:nvPicPr>
        <p:blipFill>
          <a:blip r:embed="rId9">
            <a:alphaModFix/>
          </a:blip>
          <a:stretch>
            <a:fillRect/>
          </a:stretch>
        </p:blipFill>
        <p:spPr>
          <a:xfrm>
            <a:off x="90488" y="1019175"/>
            <a:ext cx="8963025" cy="3105150"/>
          </a:xfrm>
          <a:prstGeom prst="rect">
            <a:avLst/>
          </a:prstGeom>
          <a:noFill/>
          <a:ln>
            <a:noFill/>
          </a:ln>
        </p:spPr>
      </p:pic>
      <p:pic>
        <p:nvPicPr>
          <p:cNvPr id="155" name="Google Shape;155;p22"/>
          <p:cNvPicPr preferRelativeResize="0"/>
          <p:nvPr/>
        </p:nvPicPr>
        <p:blipFill>
          <a:blip r:embed="rId10">
            <a:alphaModFix/>
          </a:blip>
          <a:stretch>
            <a:fillRect/>
          </a:stretch>
        </p:blipFill>
        <p:spPr>
          <a:xfrm>
            <a:off x="0" y="-15575"/>
            <a:ext cx="5838788" cy="5143501"/>
          </a:xfrm>
          <a:prstGeom prst="rect">
            <a:avLst/>
          </a:prstGeom>
          <a:noFill/>
          <a:ln>
            <a:noFill/>
          </a:ln>
        </p:spPr>
      </p:pic>
      <p:pic>
        <p:nvPicPr>
          <p:cNvPr id="156" name="Google Shape;156;p22"/>
          <p:cNvPicPr preferRelativeResize="0"/>
          <p:nvPr/>
        </p:nvPicPr>
        <p:blipFill>
          <a:blip r:embed="rId11">
            <a:alphaModFix/>
          </a:blip>
          <a:stretch>
            <a:fillRect/>
          </a:stretch>
        </p:blipFill>
        <p:spPr>
          <a:xfrm>
            <a:off x="0" y="-15575"/>
            <a:ext cx="8066412" cy="5143500"/>
          </a:xfrm>
          <a:prstGeom prst="rect">
            <a:avLst/>
          </a:prstGeom>
          <a:noFill/>
          <a:ln>
            <a:noFill/>
          </a:ln>
        </p:spPr>
      </p:pic>
      <p:pic>
        <p:nvPicPr>
          <p:cNvPr id="157" name="Google Shape;157;p22"/>
          <p:cNvPicPr preferRelativeResize="0"/>
          <p:nvPr/>
        </p:nvPicPr>
        <p:blipFill>
          <a:blip r:embed="rId12">
            <a:alphaModFix/>
          </a:blip>
          <a:stretch>
            <a:fillRect/>
          </a:stretch>
        </p:blipFill>
        <p:spPr>
          <a:xfrm>
            <a:off x="7" y="0"/>
            <a:ext cx="6730785"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000"/>
                                          </p:stCondLst>
                                        </p:cTn>
                                        <p:tgtEl>
                                          <p:spTgt spid="15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1000"/>
                                          </p:stCondLst>
                                        </p:cTn>
                                        <p:tgtEl>
                                          <p:spTgt spid="15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1000"/>
                                          </p:stCondLst>
                                        </p:cTn>
                                        <p:tgtEl>
                                          <p:spTgt spid="15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1000"/>
                                          </p:stCondLst>
                                        </p:cTn>
                                        <p:tgtEl>
                                          <p:spTgt spid="15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1000"/>
                                          </p:stCondLst>
                                        </p:cTn>
                                        <p:tgtEl>
                                          <p:spTgt spid="15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1000"/>
                                          </p:stCondLst>
                                        </p:cTn>
                                        <p:tgtEl>
                                          <p:spTgt spid="1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600">
                <a:latin typeface="Impact"/>
                <a:ea typeface="Impact"/>
                <a:cs typeface="Impact"/>
                <a:sym typeface="Impact"/>
              </a:rPr>
              <a:t>Results</a:t>
            </a:r>
            <a:endParaRPr sz="3600">
              <a:latin typeface="Impact"/>
              <a:ea typeface="Impact"/>
              <a:cs typeface="Impact"/>
              <a:sym typeface="Impact"/>
            </a:endParaRPr>
          </a:p>
        </p:txBody>
      </p:sp>
      <p:pic>
        <p:nvPicPr>
          <p:cNvPr id="163" name="Google Shape;163;p23"/>
          <p:cNvPicPr preferRelativeResize="0"/>
          <p:nvPr/>
        </p:nvPicPr>
        <p:blipFill rotWithShape="1">
          <a:blip r:embed="rId3">
            <a:alphaModFix/>
          </a:blip>
          <a:srcRect t="32547" b="32547"/>
          <a:stretch/>
        </p:blipFill>
        <p:spPr>
          <a:xfrm>
            <a:off x="7191475" y="187300"/>
            <a:ext cx="1640822" cy="572700"/>
          </a:xfrm>
          <a:prstGeom prst="rect">
            <a:avLst/>
          </a:prstGeom>
          <a:noFill/>
          <a:ln>
            <a:noFill/>
          </a:ln>
        </p:spPr>
      </p:pic>
      <p:sp>
        <p:nvSpPr>
          <p:cNvPr id="165" name="Google Shape;165;p23"/>
          <p:cNvSpPr txBox="1"/>
          <p:nvPr/>
        </p:nvSpPr>
        <p:spPr>
          <a:xfrm>
            <a:off x="4966975" y="2455675"/>
            <a:ext cx="4176900" cy="8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u="sng">
                <a:solidFill>
                  <a:schemeClr val="hlink"/>
                </a:solidFill>
                <a:hlinkClick r:id="rId4"/>
              </a:rPr>
              <a:t>https://github.com/Superpollo4/biLEDcube</a:t>
            </a:r>
            <a:endParaRPr sz="2400"/>
          </a:p>
          <a:p>
            <a:pPr marL="0" lvl="0" indent="0" algn="l" rtl="0">
              <a:spcBef>
                <a:spcPts val="0"/>
              </a:spcBef>
              <a:spcAft>
                <a:spcPts val="0"/>
              </a:spcAft>
              <a:buNone/>
            </a:pPr>
            <a:endParaRPr/>
          </a:p>
        </p:txBody>
      </p:sp>
      <p:sp>
        <p:nvSpPr>
          <p:cNvPr id="166" name="Google Shape;166;p23"/>
          <p:cNvSpPr txBox="1"/>
          <p:nvPr/>
        </p:nvSpPr>
        <p:spPr>
          <a:xfrm>
            <a:off x="166125" y="1349125"/>
            <a:ext cx="4596900" cy="2808900"/>
          </a:xfrm>
          <a:prstGeom prst="rect">
            <a:avLst/>
          </a:prstGeom>
          <a:solidFill>
            <a:srgbClr val="000000"/>
          </a:solid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FFFFFF"/>
              </a:buClr>
              <a:buSzPts val="2400"/>
              <a:buFont typeface="Impact"/>
              <a:buChar char="-"/>
            </a:pPr>
            <a:r>
              <a:rPr lang="es" sz="2400">
                <a:solidFill>
                  <a:srgbClr val="FFFFFF"/>
                </a:solidFill>
                <a:highlight>
                  <a:srgbClr val="000000"/>
                </a:highlight>
                <a:latin typeface="Impact"/>
                <a:ea typeface="Impact"/>
                <a:cs typeface="Impact"/>
                <a:sym typeface="Impact"/>
              </a:rPr>
              <a:t>Good communication and code delivery but no output</a:t>
            </a:r>
            <a:endParaRPr sz="2400">
              <a:solidFill>
                <a:srgbClr val="FFFFFF"/>
              </a:solidFill>
              <a:highlight>
                <a:srgbClr val="000000"/>
              </a:highlight>
              <a:latin typeface="Impact"/>
              <a:ea typeface="Impact"/>
              <a:cs typeface="Impact"/>
              <a:sym typeface="Impact"/>
            </a:endParaRPr>
          </a:p>
          <a:p>
            <a:pPr marL="457200" lvl="0" indent="0" algn="l" rtl="0">
              <a:spcBef>
                <a:spcPts val="0"/>
              </a:spcBef>
              <a:spcAft>
                <a:spcPts val="0"/>
              </a:spcAft>
              <a:buNone/>
            </a:pPr>
            <a:endParaRPr sz="2400">
              <a:solidFill>
                <a:srgbClr val="FFFFFF"/>
              </a:solidFill>
              <a:highlight>
                <a:srgbClr val="000000"/>
              </a:highlight>
              <a:latin typeface="Impact"/>
              <a:ea typeface="Impact"/>
              <a:cs typeface="Impact"/>
              <a:sym typeface="Impact"/>
            </a:endParaRPr>
          </a:p>
          <a:p>
            <a:pPr marL="457200" lvl="0" indent="0" algn="l" rtl="0">
              <a:spcBef>
                <a:spcPts val="0"/>
              </a:spcBef>
              <a:spcAft>
                <a:spcPts val="0"/>
              </a:spcAft>
              <a:buNone/>
            </a:pPr>
            <a:endParaRPr sz="2400">
              <a:solidFill>
                <a:srgbClr val="FFFFFF"/>
              </a:solidFill>
              <a:highlight>
                <a:srgbClr val="000000"/>
              </a:highlight>
              <a:latin typeface="Impact"/>
              <a:ea typeface="Impact"/>
              <a:cs typeface="Impact"/>
              <a:sym typeface="Impact"/>
            </a:endParaRPr>
          </a:p>
          <a:p>
            <a:pPr marL="457200" lvl="0" indent="-381000" algn="l" rtl="0">
              <a:spcBef>
                <a:spcPts val="0"/>
              </a:spcBef>
              <a:spcAft>
                <a:spcPts val="0"/>
              </a:spcAft>
              <a:buClr>
                <a:srgbClr val="FFFFFF"/>
              </a:buClr>
              <a:buSzPts val="2400"/>
              <a:buFont typeface="Impact"/>
              <a:buChar char="-"/>
            </a:pPr>
            <a:r>
              <a:rPr lang="es" sz="2400">
                <a:solidFill>
                  <a:srgbClr val="FFFFFF"/>
                </a:solidFill>
                <a:highlight>
                  <a:srgbClr val="000000"/>
                </a:highlight>
                <a:latin typeface="Impact"/>
                <a:ea typeface="Impact"/>
                <a:cs typeface="Impact"/>
                <a:sym typeface="Impact"/>
              </a:rPr>
              <a:t>Not accomplished</a:t>
            </a:r>
            <a:endParaRPr sz="2400">
              <a:solidFill>
                <a:srgbClr val="FFFFFF"/>
              </a:solidFill>
              <a:highlight>
                <a:srgbClr val="000000"/>
              </a:highlight>
              <a:latin typeface="Impact"/>
              <a:ea typeface="Impact"/>
              <a:cs typeface="Impact"/>
              <a:sym typeface="Impact"/>
            </a:endParaRPr>
          </a:p>
          <a:p>
            <a:pPr marL="457200" lvl="0" indent="0" algn="l" rtl="0">
              <a:spcBef>
                <a:spcPts val="0"/>
              </a:spcBef>
              <a:spcAft>
                <a:spcPts val="0"/>
              </a:spcAft>
              <a:buNone/>
            </a:pPr>
            <a:endParaRPr sz="2400">
              <a:solidFill>
                <a:srgbClr val="FFFFFF"/>
              </a:solidFill>
              <a:highlight>
                <a:srgbClr val="000000"/>
              </a:highlight>
              <a:latin typeface="Impact"/>
              <a:ea typeface="Impact"/>
              <a:cs typeface="Impact"/>
              <a:sym typeface="Impact"/>
            </a:endParaRPr>
          </a:p>
          <a:p>
            <a:pPr marL="0" lvl="0" indent="0" algn="l" rtl="0">
              <a:spcBef>
                <a:spcPts val="0"/>
              </a:spcBef>
              <a:spcAft>
                <a:spcPts val="0"/>
              </a:spcAft>
              <a:buNone/>
            </a:pPr>
            <a:endParaRPr sz="2400">
              <a:solidFill>
                <a:srgbClr val="FFFFFF"/>
              </a:solidFill>
              <a:highlight>
                <a:srgbClr val="000000"/>
              </a:highlight>
              <a:latin typeface="Impact"/>
              <a:ea typeface="Impact"/>
              <a:cs typeface="Impact"/>
              <a:sym typeface="Impact"/>
            </a:endParaRPr>
          </a:p>
        </p:txBody>
      </p:sp>
      <p:pic>
        <p:nvPicPr>
          <p:cNvPr id="167" name="Google Shape;167;p23"/>
          <p:cNvPicPr preferRelativeResize="0"/>
          <p:nvPr/>
        </p:nvPicPr>
        <p:blipFill rotWithShape="1">
          <a:blip r:embed="rId5">
            <a:alphaModFix/>
          </a:blip>
          <a:srcRect r="51860" b="63773"/>
          <a:stretch/>
        </p:blipFill>
        <p:spPr>
          <a:xfrm>
            <a:off x="5354794" y="331400"/>
            <a:ext cx="1836675" cy="4158024"/>
          </a:xfrm>
          <a:prstGeom prst="rect">
            <a:avLst/>
          </a:prstGeom>
          <a:noFill/>
          <a:ln>
            <a:noFill/>
          </a:ln>
        </p:spPr>
      </p:pic>
      <p:pic>
        <p:nvPicPr>
          <p:cNvPr id="168" name="Google Shape;168;p23"/>
          <p:cNvPicPr preferRelativeResize="0"/>
          <p:nvPr/>
        </p:nvPicPr>
        <p:blipFill>
          <a:blip r:embed="rId6">
            <a:alphaModFix/>
          </a:blip>
          <a:stretch>
            <a:fillRect/>
          </a:stretch>
        </p:blipFill>
        <p:spPr>
          <a:xfrm>
            <a:off x="3134400" y="2571750"/>
            <a:ext cx="1505250" cy="1505250"/>
          </a:xfrm>
          <a:prstGeom prst="rect">
            <a:avLst/>
          </a:prstGeom>
          <a:noFill/>
          <a:ln>
            <a:noFill/>
          </a:ln>
        </p:spPr>
      </p:pic>
      <p:sp>
        <p:nvSpPr>
          <p:cNvPr id="9" name="Google Shape;66;p14"/>
          <p:cNvSpPr txBox="1"/>
          <p:nvPr/>
        </p:nvSpPr>
        <p:spPr>
          <a:xfrm>
            <a:off x="55075" y="4489425"/>
            <a:ext cx="9088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dirty="0">
                <a:solidFill>
                  <a:srgbClr val="B7B7B7"/>
                </a:solidFill>
              </a:rPr>
              <a:t>Course:</a:t>
            </a:r>
            <a:r>
              <a:rPr lang="es" sz="1000" i="1" dirty="0">
                <a:solidFill>
                  <a:srgbClr val="B7B7B7"/>
                </a:solidFill>
              </a:rPr>
              <a:t> Microprocessors Techniques and Embedded Systems (CMPT)			</a:t>
            </a:r>
            <a:r>
              <a:rPr lang="es" sz="1000" b="1" i="1" dirty="0">
                <a:solidFill>
                  <a:srgbClr val="B7B7B7"/>
                </a:solidFill>
              </a:rPr>
              <a:t>Docent: </a:t>
            </a:r>
            <a:r>
              <a:rPr lang="es" sz="1000" i="1" dirty="0">
                <a:solidFill>
                  <a:srgbClr val="B7B7B7"/>
                </a:solidFill>
                <a:uFill>
                  <a:noFill/>
                </a:uFill>
                <a:hlinkClick r:id="rId7"/>
              </a:rPr>
              <a:t>Tomáš Frýza</a:t>
            </a:r>
            <a:endParaRPr sz="1000" i="1" dirty="0">
              <a:solidFill>
                <a:srgbClr val="B7B7B7"/>
              </a:solidFill>
            </a:endParaRPr>
          </a:p>
          <a:p>
            <a:pPr marL="0" lvl="0" indent="0" algn="l" rtl="0">
              <a:spcBef>
                <a:spcPts val="0"/>
              </a:spcBef>
              <a:spcAft>
                <a:spcPts val="0"/>
              </a:spcAft>
              <a:buNone/>
            </a:pPr>
            <a:endParaRPr sz="1000" i="1" dirty="0">
              <a:solidFill>
                <a:srgbClr val="B7B7B7"/>
              </a:solidFill>
            </a:endParaRPr>
          </a:p>
          <a:p>
            <a:pPr marL="0" lvl="0" indent="0" algn="l" rtl="0">
              <a:spcBef>
                <a:spcPts val="0"/>
              </a:spcBef>
              <a:spcAft>
                <a:spcPts val="0"/>
              </a:spcAft>
              <a:buNone/>
            </a:pPr>
            <a:r>
              <a:rPr lang="es" sz="1000" b="1" i="1" dirty="0">
                <a:solidFill>
                  <a:srgbClr val="B7B7B7"/>
                </a:solidFill>
              </a:rPr>
              <a:t>Project title:</a:t>
            </a:r>
            <a:r>
              <a:rPr lang="es" sz="1000" i="1" dirty="0">
                <a:solidFill>
                  <a:srgbClr val="B7B7B7"/>
                </a:solidFill>
              </a:rPr>
              <a:t> 3x3x3 bicolour LED </a:t>
            </a:r>
            <a:r>
              <a:rPr lang="es" sz="1000" i="1" dirty="0" smtClean="0">
                <a:solidFill>
                  <a:srgbClr val="B7B7B7"/>
                </a:solidFill>
              </a:rPr>
              <a:t>cube</a:t>
            </a:r>
            <a:r>
              <a:rPr lang="es" sz="1000" i="1" dirty="0">
                <a:solidFill>
                  <a:srgbClr val="B7B7B7"/>
                </a:solidFill>
              </a:rPr>
              <a:t>			</a:t>
            </a:r>
            <a:r>
              <a:rPr lang="es" sz="1000" b="1" i="1" dirty="0">
                <a:solidFill>
                  <a:srgbClr val="B7B7B7"/>
                </a:solidFill>
              </a:rPr>
              <a:t>By: </a:t>
            </a:r>
            <a:r>
              <a:rPr lang="es" sz="1000" i="1" dirty="0">
                <a:solidFill>
                  <a:srgbClr val="B7B7B7"/>
                </a:solidFill>
              </a:rPr>
              <a:t>Jose Cuevas Mauricio &amp; Alexander J. Magnusson Amorós</a:t>
            </a:r>
            <a:endParaRPr sz="1000" i="1" dirty="0">
              <a:solidFill>
                <a:srgbClr val="B7B7B7"/>
              </a:solidFill>
            </a:endParaRPr>
          </a:p>
        </p:txBody>
      </p:sp>
      <p:pic>
        <p:nvPicPr>
          <p:cNvPr id="10" name="Imagen 9"/>
          <p:cNvPicPr>
            <a:picLocks noChangeAspect="1"/>
          </p:cNvPicPr>
          <p:nvPr/>
        </p:nvPicPr>
        <p:blipFill rotWithShape="1">
          <a:blip r:embed="rId8">
            <a:extLst>
              <a:ext uri="{28A0092B-C50C-407E-A947-70E740481C1C}">
                <a14:useLocalDpi xmlns:a14="http://schemas.microsoft.com/office/drawing/2010/main" val="0"/>
              </a:ext>
            </a:extLst>
          </a:blip>
          <a:srcRect t="9445" b="27777"/>
          <a:stretch/>
        </p:blipFill>
        <p:spPr>
          <a:xfrm>
            <a:off x="2371725" y="1301016"/>
            <a:ext cx="6411232" cy="3019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000"/>
                                          </p:stCondLst>
                                        </p:cTn>
                                        <p:tgtEl>
                                          <p:spTgt spid="16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311700" y="445025"/>
            <a:ext cx="6228600" cy="17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800">
                <a:latin typeface="Impact"/>
                <a:ea typeface="Impact"/>
                <a:cs typeface="Impact"/>
                <a:sym typeface="Impact"/>
              </a:rPr>
              <a:t>THANK YOU FOR YOUR ATTENTION</a:t>
            </a:r>
            <a:endParaRPr sz="4800">
              <a:latin typeface="Impact"/>
              <a:ea typeface="Impact"/>
              <a:cs typeface="Impact"/>
              <a:sym typeface="Impact"/>
            </a:endParaRPr>
          </a:p>
        </p:txBody>
      </p:sp>
      <p:pic>
        <p:nvPicPr>
          <p:cNvPr id="174" name="Google Shape;174;p24"/>
          <p:cNvPicPr preferRelativeResize="0"/>
          <p:nvPr/>
        </p:nvPicPr>
        <p:blipFill rotWithShape="1">
          <a:blip r:embed="rId3">
            <a:alphaModFix/>
          </a:blip>
          <a:srcRect t="32547" b="32547"/>
          <a:stretch/>
        </p:blipFill>
        <p:spPr>
          <a:xfrm>
            <a:off x="7191475" y="187300"/>
            <a:ext cx="1640822" cy="572700"/>
          </a:xfrm>
          <a:prstGeom prst="rect">
            <a:avLst/>
          </a:prstGeom>
          <a:noFill/>
          <a:ln>
            <a:noFill/>
          </a:ln>
        </p:spPr>
      </p:pic>
      <p:sp>
        <p:nvSpPr>
          <p:cNvPr id="176" name="Google Shape;176;p24"/>
          <p:cNvSpPr txBox="1"/>
          <p:nvPr/>
        </p:nvSpPr>
        <p:spPr>
          <a:xfrm>
            <a:off x="2196525" y="2097850"/>
            <a:ext cx="2850600" cy="19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b="1"/>
              <a:t>QUESTIONS</a:t>
            </a:r>
            <a:endParaRPr sz="2400" b="1"/>
          </a:p>
          <a:p>
            <a:pPr marL="0" lvl="0" indent="0" algn="l" rtl="0">
              <a:spcBef>
                <a:spcPts val="0"/>
              </a:spcBef>
              <a:spcAft>
                <a:spcPts val="0"/>
              </a:spcAft>
              <a:buNone/>
            </a:pPr>
            <a:endParaRPr sz="2400" b="1"/>
          </a:p>
          <a:p>
            <a:pPr marL="0" lvl="0" indent="0" algn="l" rtl="0">
              <a:spcBef>
                <a:spcPts val="0"/>
              </a:spcBef>
              <a:spcAft>
                <a:spcPts val="0"/>
              </a:spcAft>
              <a:buNone/>
            </a:pPr>
            <a:r>
              <a:rPr lang="es" sz="2400" b="1"/>
              <a:t>SUGGESTIONS</a:t>
            </a:r>
            <a:endParaRPr sz="2400" b="1"/>
          </a:p>
          <a:p>
            <a:pPr marL="0" lvl="0" indent="0" algn="l" rtl="0">
              <a:spcBef>
                <a:spcPts val="0"/>
              </a:spcBef>
              <a:spcAft>
                <a:spcPts val="0"/>
              </a:spcAft>
              <a:buNone/>
            </a:pPr>
            <a:endParaRPr sz="2400" b="1"/>
          </a:p>
          <a:p>
            <a:pPr marL="0" lvl="0" indent="0" algn="l" rtl="0">
              <a:spcBef>
                <a:spcPts val="0"/>
              </a:spcBef>
              <a:spcAft>
                <a:spcPts val="0"/>
              </a:spcAft>
              <a:buNone/>
            </a:pPr>
            <a:r>
              <a:rPr lang="es" sz="2400" b="1"/>
              <a:t>IMPROVEMENTS</a:t>
            </a:r>
            <a:endParaRPr sz="2400" b="1"/>
          </a:p>
        </p:txBody>
      </p:sp>
      <p:sp>
        <p:nvSpPr>
          <p:cNvPr id="177" name="Google Shape;177;p24"/>
          <p:cNvSpPr/>
          <p:nvPr/>
        </p:nvSpPr>
        <p:spPr>
          <a:xfrm>
            <a:off x="5022425" y="2073125"/>
            <a:ext cx="641700" cy="1974300"/>
          </a:xfrm>
          <a:prstGeom prst="rightBrace">
            <a:avLst>
              <a:gd name="adj1" fmla="val 8333"/>
              <a:gd name="adj2" fmla="val 500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txBox="1"/>
          <p:nvPr/>
        </p:nvSpPr>
        <p:spPr>
          <a:xfrm>
            <a:off x="5799900" y="2788850"/>
            <a:ext cx="3032400" cy="7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b="1" u="sng"/>
              <a:t>ARE WELCOME =)</a:t>
            </a:r>
            <a:endParaRPr sz="2400" b="1" u="sng"/>
          </a:p>
        </p:txBody>
      </p:sp>
      <p:sp>
        <p:nvSpPr>
          <p:cNvPr id="8" name="Google Shape;66;p14"/>
          <p:cNvSpPr txBox="1"/>
          <p:nvPr/>
        </p:nvSpPr>
        <p:spPr>
          <a:xfrm>
            <a:off x="55075" y="4489425"/>
            <a:ext cx="9088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dirty="0">
                <a:solidFill>
                  <a:srgbClr val="B7B7B7"/>
                </a:solidFill>
              </a:rPr>
              <a:t>Course:</a:t>
            </a:r>
            <a:r>
              <a:rPr lang="es" sz="1000" i="1" dirty="0">
                <a:solidFill>
                  <a:srgbClr val="B7B7B7"/>
                </a:solidFill>
              </a:rPr>
              <a:t> Microprocessors Techniques and Embedded Systems (CMPT)			</a:t>
            </a:r>
            <a:r>
              <a:rPr lang="es" sz="1000" b="1" i="1" dirty="0">
                <a:solidFill>
                  <a:srgbClr val="B7B7B7"/>
                </a:solidFill>
              </a:rPr>
              <a:t>Docent: </a:t>
            </a:r>
            <a:r>
              <a:rPr lang="es" sz="1000" i="1" dirty="0">
                <a:solidFill>
                  <a:srgbClr val="B7B7B7"/>
                </a:solidFill>
                <a:uFill>
                  <a:noFill/>
                </a:uFill>
                <a:hlinkClick r:id="rId4"/>
              </a:rPr>
              <a:t>Tomáš Frýza</a:t>
            </a:r>
            <a:endParaRPr sz="1000" i="1" dirty="0">
              <a:solidFill>
                <a:srgbClr val="B7B7B7"/>
              </a:solidFill>
            </a:endParaRPr>
          </a:p>
          <a:p>
            <a:pPr marL="0" lvl="0" indent="0" algn="l" rtl="0">
              <a:spcBef>
                <a:spcPts val="0"/>
              </a:spcBef>
              <a:spcAft>
                <a:spcPts val="0"/>
              </a:spcAft>
              <a:buNone/>
            </a:pPr>
            <a:endParaRPr sz="1000" i="1" dirty="0">
              <a:solidFill>
                <a:srgbClr val="B7B7B7"/>
              </a:solidFill>
            </a:endParaRPr>
          </a:p>
          <a:p>
            <a:pPr marL="0" lvl="0" indent="0" algn="l" rtl="0">
              <a:spcBef>
                <a:spcPts val="0"/>
              </a:spcBef>
              <a:spcAft>
                <a:spcPts val="0"/>
              </a:spcAft>
              <a:buNone/>
            </a:pPr>
            <a:r>
              <a:rPr lang="es" sz="1000" b="1" i="1" dirty="0">
                <a:solidFill>
                  <a:srgbClr val="B7B7B7"/>
                </a:solidFill>
              </a:rPr>
              <a:t>Project title:</a:t>
            </a:r>
            <a:r>
              <a:rPr lang="es" sz="1000" i="1" dirty="0">
                <a:solidFill>
                  <a:srgbClr val="B7B7B7"/>
                </a:solidFill>
              </a:rPr>
              <a:t> 3x3x3 bicolour LED </a:t>
            </a:r>
            <a:r>
              <a:rPr lang="es" sz="1000" i="1" dirty="0" smtClean="0">
                <a:solidFill>
                  <a:srgbClr val="B7B7B7"/>
                </a:solidFill>
              </a:rPr>
              <a:t>cube</a:t>
            </a:r>
            <a:r>
              <a:rPr lang="es" sz="1000" i="1" dirty="0">
                <a:solidFill>
                  <a:srgbClr val="B7B7B7"/>
                </a:solidFill>
              </a:rPr>
              <a:t>			</a:t>
            </a:r>
            <a:r>
              <a:rPr lang="es" sz="1000" b="1" i="1" dirty="0">
                <a:solidFill>
                  <a:srgbClr val="B7B7B7"/>
                </a:solidFill>
              </a:rPr>
              <a:t>By: </a:t>
            </a:r>
            <a:r>
              <a:rPr lang="es" sz="1000" i="1" dirty="0">
                <a:solidFill>
                  <a:srgbClr val="B7B7B7"/>
                </a:solidFill>
              </a:rPr>
              <a:t>Jose Cuevas Mauricio &amp; Alexander J. Magnusson Amorós</a:t>
            </a:r>
            <a:endParaRPr sz="1000" i="1" dirty="0">
              <a:solidFill>
                <a:srgbClr val="B7B7B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Impact"/>
                <a:ea typeface="Impact"/>
                <a:cs typeface="Impact"/>
                <a:sym typeface="Impact"/>
              </a:rPr>
              <a:t>Presentation </a:t>
            </a:r>
            <a:endParaRPr>
              <a:latin typeface="Impact"/>
              <a:ea typeface="Impact"/>
              <a:cs typeface="Impact"/>
              <a:sym typeface="Impact"/>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s">
                <a:solidFill>
                  <a:srgbClr val="000000"/>
                </a:solidFill>
              </a:rPr>
              <a:t>The size of the cube is 3x3x3 LEDs</a:t>
            </a:r>
            <a:endParaRPr>
              <a:solidFill>
                <a:srgbClr val="000000"/>
              </a:solidFill>
            </a:endParaRPr>
          </a:p>
          <a:p>
            <a:pPr marL="457200" lvl="0" indent="-342900" algn="l" rtl="0">
              <a:spcBef>
                <a:spcPts val="0"/>
              </a:spcBef>
              <a:spcAft>
                <a:spcPts val="0"/>
              </a:spcAft>
              <a:buClr>
                <a:srgbClr val="000000"/>
              </a:buClr>
              <a:buSzPts val="1800"/>
              <a:buChar char="-"/>
            </a:pPr>
            <a:r>
              <a:rPr lang="es">
                <a:solidFill>
                  <a:srgbClr val="000000"/>
                </a:solidFill>
              </a:rPr>
              <a:t>27 Multicolor LEDs (Red, Green and orange)</a:t>
            </a:r>
            <a:endParaRPr>
              <a:solidFill>
                <a:srgbClr val="000000"/>
              </a:solidFill>
            </a:endParaRPr>
          </a:p>
          <a:p>
            <a:pPr marL="457200" lvl="0" indent="0" algn="l" rtl="0">
              <a:spcBef>
                <a:spcPts val="1600"/>
              </a:spcBef>
              <a:spcAft>
                <a:spcPts val="1600"/>
              </a:spcAft>
              <a:buNone/>
            </a:pPr>
            <a:endParaRPr/>
          </a:p>
        </p:txBody>
      </p:sp>
      <p:pic>
        <p:nvPicPr>
          <p:cNvPr id="64" name="Google Shape;64;p14"/>
          <p:cNvPicPr preferRelativeResize="0"/>
          <p:nvPr/>
        </p:nvPicPr>
        <p:blipFill>
          <a:blip r:embed="rId3">
            <a:alphaModFix/>
          </a:blip>
          <a:stretch>
            <a:fillRect/>
          </a:stretch>
        </p:blipFill>
        <p:spPr>
          <a:xfrm>
            <a:off x="3023425" y="1883000"/>
            <a:ext cx="2263800" cy="2443776"/>
          </a:xfrm>
          <a:prstGeom prst="rect">
            <a:avLst/>
          </a:prstGeom>
          <a:noFill/>
          <a:ln>
            <a:noFill/>
          </a:ln>
        </p:spPr>
      </p:pic>
      <p:pic>
        <p:nvPicPr>
          <p:cNvPr id="65" name="Google Shape;65;p14"/>
          <p:cNvPicPr preferRelativeResize="0"/>
          <p:nvPr/>
        </p:nvPicPr>
        <p:blipFill rotWithShape="1">
          <a:blip r:embed="rId4">
            <a:alphaModFix/>
          </a:blip>
          <a:srcRect t="32547" b="32547"/>
          <a:stretch/>
        </p:blipFill>
        <p:spPr>
          <a:xfrm>
            <a:off x="7191475" y="187300"/>
            <a:ext cx="1640822" cy="572700"/>
          </a:xfrm>
          <a:prstGeom prst="rect">
            <a:avLst/>
          </a:prstGeom>
          <a:noFill/>
          <a:ln>
            <a:noFill/>
          </a:ln>
        </p:spPr>
      </p:pic>
      <p:sp>
        <p:nvSpPr>
          <p:cNvPr id="66" name="Google Shape;66;p14"/>
          <p:cNvSpPr txBox="1"/>
          <p:nvPr/>
        </p:nvSpPr>
        <p:spPr>
          <a:xfrm>
            <a:off x="55075" y="4489425"/>
            <a:ext cx="9088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dirty="0">
                <a:solidFill>
                  <a:srgbClr val="B7B7B7"/>
                </a:solidFill>
              </a:rPr>
              <a:t>Course:</a:t>
            </a:r>
            <a:r>
              <a:rPr lang="es" sz="1000" i="1" dirty="0">
                <a:solidFill>
                  <a:srgbClr val="B7B7B7"/>
                </a:solidFill>
              </a:rPr>
              <a:t> Microprocessors Techniques and Embedded Systems (CMPT)			</a:t>
            </a:r>
            <a:r>
              <a:rPr lang="es" sz="1000" b="1" i="1" dirty="0">
                <a:solidFill>
                  <a:srgbClr val="B7B7B7"/>
                </a:solidFill>
              </a:rPr>
              <a:t>Docent: </a:t>
            </a:r>
            <a:r>
              <a:rPr lang="es" sz="1000" i="1" dirty="0">
                <a:solidFill>
                  <a:srgbClr val="B7B7B7"/>
                </a:solidFill>
                <a:uFill>
                  <a:noFill/>
                </a:uFill>
                <a:hlinkClick r:id="rId5"/>
              </a:rPr>
              <a:t>Tomáš Frýza</a:t>
            </a:r>
            <a:endParaRPr sz="1000" i="1" dirty="0">
              <a:solidFill>
                <a:srgbClr val="B7B7B7"/>
              </a:solidFill>
            </a:endParaRPr>
          </a:p>
          <a:p>
            <a:pPr marL="0" lvl="0" indent="0" algn="l" rtl="0">
              <a:spcBef>
                <a:spcPts val="0"/>
              </a:spcBef>
              <a:spcAft>
                <a:spcPts val="0"/>
              </a:spcAft>
              <a:buNone/>
            </a:pPr>
            <a:endParaRPr sz="1000" i="1" dirty="0">
              <a:solidFill>
                <a:srgbClr val="B7B7B7"/>
              </a:solidFill>
            </a:endParaRPr>
          </a:p>
          <a:p>
            <a:pPr marL="0" lvl="0" indent="0" algn="l" rtl="0">
              <a:spcBef>
                <a:spcPts val="0"/>
              </a:spcBef>
              <a:spcAft>
                <a:spcPts val="0"/>
              </a:spcAft>
              <a:buNone/>
            </a:pPr>
            <a:r>
              <a:rPr lang="es" sz="1000" b="1" i="1" dirty="0">
                <a:solidFill>
                  <a:srgbClr val="B7B7B7"/>
                </a:solidFill>
              </a:rPr>
              <a:t>Project title:</a:t>
            </a:r>
            <a:r>
              <a:rPr lang="es" sz="1000" i="1" dirty="0">
                <a:solidFill>
                  <a:srgbClr val="B7B7B7"/>
                </a:solidFill>
              </a:rPr>
              <a:t> 3x3x3 bicolour LED </a:t>
            </a:r>
            <a:r>
              <a:rPr lang="es" sz="1000" i="1" dirty="0" smtClean="0">
                <a:solidFill>
                  <a:srgbClr val="B7B7B7"/>
                </a:solidFill>
              </a:rPr>
              <a:t>cube</a:t>
            </a:r>
            <a:r>
              <a:rPr lang="es" sz="1000" i="1" dirty="0">
                <a:solidFill>
                  <a:srgbClr val="B7B7B7"/>
                </a:solidFill>
              </a:rPr>
              <a:t>			</a:t>
            </a:r>
            <a:r>
              <a:rPr lang="es" sz="1000" b="1" i="1" dirty="0">
                <a:solidFill>
                  <a:srgbClr val="B7B7B7"/>
                </a:solidFill>
              </a:rPr>
              <a:t>By: </a:t>
            </a:r>
            <a:r>
              <a:rPr lang="es" sz="1000" i="1" dirty="0">
                <a:solidFill>
                  <a:srgbClr val="B7B7B7"/>
                </a:solidFill>
              </a:rPr>
              <a:t>Jose Cuevas Mauricio &amp; Alexander J. Magnusson Amorós</a:t>
            </a:r>
            <a:endParaRPr sz="1000" i="1" dirty="0">
              <a:solidFill>
                <a:srgbClr val="B7B7B7"/>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Impact"/>
                <a:ea typeface="Impact"/>
                <a:cs typeface="Impact"/>
                <a:sym typeface="Impact"/>
              </a:rPr>
              <a:t>Features</a:t>
            </a:r>
            <a:endParaRPr>
              <a:latin typeface="Impact"/>
              <a:ea typeface="Impact"/>
              <a:cs typeface="Impact"/>
              <a:sym typeface="Impact"/>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000000"/>
                </a:solidFill>
              </a:rPr>
              <a:t>-The LEDs have 2 anode and 1 cathode</a:t>
            </a:r>
            <a:endParaRPr>
              <a:solidFill>
                <a:srgbClr val="000000"/>
              </a:solidFill>
            </a:endParaRPr>
          </a:p>
          <a:p>
            <a:pPr marL="0" lvl="0" indent="0" algn="l" rtl="0">
              <a:spcBef>
                <a:spcPts val="1600"/>
              </a:spcBef>
              <a:spcAft>
                <a:spcPts val="0"/>
              </a:spcAft>
              <a:buNone/>
            </a:pPr>
            <a:r>
              <a:rPr lang="es">
                <a:solidFill>
                  <a:srgbClr val="000000"/>
                </a:solidFill>
              </a:rPr>
              <a:t>- The animation is controlled by a temperature sensor</a:t>
            </a:r>
            <a:endParaRPr>
              <a:solidFill>
                <a:srgbClr val="000000"/>
              </a:solidFill>
            </a:endParaRPr>
          </a:p>
          <a:p>
            <a:pPr marL="0" lvl="0" indent="0" algn="l" rtl="0">
              <a:spcBef>
                <a:spcPts val="1600"/>
              </a:spcBef>
              <a:spcAft>
                <a:spcPts val="0"/>
              </a:spcAft>
              <a:buNone/>
            </a:pPr>
            <a:r>
              <a:rPr lang="es">
                <a:solidFill>
                  <a:srgbClr val="000000"/>
                </a:solidFill>
              </a:rPr>
              <a:t>- 12 PIN for the LEDs and 2 for the temperature sensor in the arduino shield</a:t>
            </a:r>
            <a:endParaRPr>
              <a:solidFill>
                <a:srgbClr val="000000"/>
              </a:solidFill>
            </a:endParaRPr>
          </a:p>
          <a:p>
            <a:pPr marL="0" lvl="0" indent="0" algn="l" rtl="0">
              <a:spcBef>
                <a:spcPts val="1600"/>
              </a:spcBef>
              <a:spcAft>
                <a:spcPts val="1600"/>
              </a:spcAft>
              <a:buNone/>
            </a:pPr>
            <a:endParaRPr/>
          </a:p>
        </p:txBody>
      </p:sp>
      <p:pic>
        <p:nvPicPr>
          <p:cNvPr id="73" name="Google Shape;73;p15"/>
          <p:cNvPicPr preferRelativeResize="0"/>
          <p:nvPr/>
        </p:nvPicPr>
        <p:blipFill>
          <a:blip r:embed="rId3">
            <a:alphaModFix/>
          </a:blip>
          <a:stretch>
            <a:fillRect/>
          </a:stretch>
        </p:blipFill>
        <p:spPr>
          <a:xfrm>
            <a:off x="1001925" y="2969521"/>
            <a:ext cx="2117100" cy="1488600"/>
          </a:xfrm>
          <a:prstGeom prst="rect">
            <a:avLst/>
          </a:prstGeom>
          <a:noFill/>
          <a:ln>
            <a:noFill/>
          </a:ln>
        </p:spPr>
      </p:pic>
      <p:pic>
        <p:nvPicPr>
          <p:cNvPr id="74" name="Google Shape;74;p15"/>
          <p:cNvPicPr preferRelativeResize="0"/>
          <p:nvPr/>
        </p:nvPicPr>
        <p:blipFill>
          <a:blip r:embed="rId4">
            <a:alphaModFix/>
          </a:blip>
          <a:stretch>
            <a:fillRect/>
          </a:stretch>
        </p:blipFill>
        <p:spPr>
          <a:xfrm>
            <a:off x="5027700" y="2969525"/>
            <a:ext cx="1984793" cy="1488600"/>
          </a:xfrm>
          <a:prstGeom prst="rect">
            <a:avLst/>
          </a:prstGeom>
          <a:noFill/>
          <a:ln>
            <a:noFill/>
          </a:ln>
        </p:spPr>
      </p:pic>
      <p:pic>
        <p:nvPicPr>
          <p:cNvPr id="75" name="Google Shape;75;p15"/>
          <p:cNvPicPr preferRelativeResize="0"/>
          <p:nvPr/>
        </p:nvPicPr>
        <p:blipFill rotWithShape="1">
          <a:blip r:embed="rId5">
            <a:alphaModFix/>
          </a:blip>
          <a:srcRect t="32547" b="32547"/>
          <a:stretch/>
        </p:blipFill>
        <p:spPr>
          <a:xfrm>
            <a:off x="7191475" y="187300"/>
            <a:ext cx="1640822" cy="572700"/>
          </a:xfrm>
          <a:prstGeom prst="rect">
            <a:avLst/>
          </a:prstGeom>
          <a:noFill/>
          <a:ln>
            <a:noFill/>
          </a:ln>
        </p:spPr>
      </p:pic>
      <p:sp>
        <p:nvSpPr>
          <p:cNvPr id="8" name="Google Shape;66;p14"/>
          <p:cNvSpPr txBox="1"/>
          <p:nvPr/>
        </p:nvSpPr>
        <p:spPr>
          <a:xfrm>
            <a:off x="55075" y="4489425"/>
            <a:ext cx="9088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dirty="0">
                <a:solidFill>
                  <a:srgbClr val="B7B7B7"/>
                </a:solidFill>
              </a:rPr>
              <a:t>Course:</a:t>
            </a:r>
            <a:r>
              <a:rPr lang="es" sz="1000" i="1" dirty="0">
                <a:solidFill>
                  <a:srgbClr val="B7B7B7"/>
                </a:solidFill>
              </a:rPr>
              <a:t> Microprocessors Techniques and Embedded Systems (CMPT)			</a:t>
            </a:r>
            <a:r>
              <a:rPr lang="es" sz="1000" b="1" i="1" dirty="0">
                <a:solidFill>
                  <a:srgbClr val="B7B7B7"/>
                </a:solidFill>
              </a:rPr>
              <a:t>Docent: </a:t>
            </a:r>
            <a:r>
              <a:rPr lang="es" sz="1000" i="1" dirty="0">
                <a:solidFill>
                  <a:srgbClr val="B7B7B7"/>
                </a:solidFill>
                <a:uFill>
                  <a:noFill/>
                </a:uFill>
                <a:hlinkClick r:id="rId6"/>
              </a:rPr>
              <a:t>Tomáš Frýza</a:t>
            </a:r>
            <a:endParaRPr sz="1000" i="1" dirty="0">
              <a:solidFill>
                <a:srgbClr val="B7B7B7"/>
              </a:solidFill>
            </a:endParaRPr>
          </a:p>
          <a:p>
            <a:pPr marL="0" lvl="0" indent="0" algn="l" rtl="0">
              <a:spcBef>
                <a:spcPts val="0"/>
              </a:spcBef>
              <a:spcAft>
                <a:spcPts val="0"/>
              </a:spcAft>
              <a:buNone/>
            </a:pPr>
            <a:endParaRPr sz="1000" i="1" dirty="0">
              <a:solidFill>
                <a:srgbClr val="B7B7B7"/>
              </a:solidFill>
            </a:endParaRPr>
          </a:p>
          <a:p>
            <a:pPr marL="0" lvl="0" indent="0" algn="l" rtl="0">
              <a:spcBef>
                <a:spcPts val="0"/>
              </a:spcBef>
              <a:spcAft>
                <a:spcPts val="0"/>
              </a:spcAft>
              <a:buNone/>
            </a:pPr>
            <a:r>
              <a:rPr lang="es" sz="1000" b="1" i="1" dirty="0">
                <a:solidFill>
                  <a:srgbClr val="B7B7B7"/>
                </a:solidFill>
              </a:rPr>
              <a:t>Project title:</a:t>
            </a:r>
            <a:r>
              <a:rPr lang="es" sz="1000" i="1" dirty="0">
                <a:solidFill>
                  <a:srgbClr val="B7B7B7"/>
                </a:solidFill>
              </a:rPr>
              <a:t> 3x3x3 bicolour LED </a:t>
            </a:r>
            <a:r>
              <a:rPr lang="es" sz="1000" i="1" dirty="0" smtClean="0">
                <a:solidFill>
                  <a:srgbClr val="B7B7B7"/>
                </a:solidFill>
              </a:rPr>
              <a:t>cube</a:t>
            </a:r>
            <a:r>
              <a:rPr lang="es" sz="1000" i="1" dirty="0">
                <a:solidFill>
                  <a:srgbClr val="B7B7B7"/>
                </a:solidFill>
              </a:rPr>
              <a:t>			</a:t>
            </a:r>
            <a:r>
              <a:rPr lang="es" sz="1000" b="1" i="1" dirty="0">
                <a:solidFill>
                  <a:srgbClr val="B7B7B7"/>
                </a:solidFill>
              </a:rPr>
              <a:t>By: </a:t>
            </a:r>
            <a:r>
              <a:rPr lang="es" sz="1000" i="1" dirty="0">
                <a:solidFill>
                  <a:srgbClr val="B7B7B7"/>
                </a:solidFill>
              </a:rPr>
              <a:t>Jose Cuevas Mauricio &amp; Alexander J. Magnusson Amorós</a:t>
            </a:r>
            <a:endParaRPr sz="1000" i="1" dirty="0">
              <a:solidFill>
                <a:srgbClr val="B7B7B7"/>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Impact"/>
                <a:ea typeface="Impact"/>
                <a:cs typeface="Impact"/>
                <a:sym typeface="Impact"/>
              </a:rPr>
              <a:t>Assembly</a:t>
            </a:r>
            <a:endParaRPr>
              <a:latin typeface="Impact"/>
              <a:ea typeface="Impact"/>
              <a:cs typeface="Impact"/>
              <a:sym typeface="Impact"/>
            </a:endParaRPr>
          </a:p>
        </p:txBody>
      </p:sp>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000000"/>
                </a:solidFill>
              </a:rPr>
              <a:t>-Soldering of the LEDs:</a:t>
            </a:r>
            <a:endParaRPr>
              <a:solidFill>
                <a:srgbClr val="000000"/>
              </a:solidFill>
            </a:endParaRPr>
          </a:p>
          <a:p>
            <a:pPr marL="0" lvl="0" indent="0" algn="l" rtl="0">
              <a:spcBef>
                <a:spcPts val="1600"/>
              </a:spcBef>
              <a:spcAft>
                <a:spcPts val="0"/>
              </a:spcAft>
              <a:buNone/>
            </a:pPr>
            <a:r>
              <a:rPr lang="es">
                <a:solidFill>
                  <a:srgbClr val="000000"/>
                </a:solidFill>
              </a:rPr>
              <a:t>	- The 3 anodes of every column are connected between them.</a:t>
            </a:r>
            <a:endParaRPr>
              <a:solidFill>
                <a:srgbClr val="000000"/>
              </a:solidFill>
            </a:endParaRPr>
          </a:p>
          <a:p>
            <a:pPr marL="0" lvl="0" indent="0" algn="l" rtl="0">
              <a:spcBef>
                <a:spcPts val="1600"/>
              </a:spcBef>
              <a:spcAft>
                <a:spcPts val="0"/>
              </a:spcAft>
              <a:buNone/>
            </a:pPr>
            <a:r>
              <a:rPr lang="es">
                <a:solidFill>
                  <a:srgbClr val="000000"/>
                </a:solidFill>
              </a:rPr>
              <a:t>	- The 9 cathodes of every row are connected between them.</a:t>
            </a:r>
            <a:endParaRPr>
              <a:solidFill>
                <a:srgbClr val="000000"/>
              </a:solidFill>
            </a:endParaRPr>
          </a:p>
          <a:p>
            <a:pPr marL="0" lvl="0" indent="0" algn="l" rtl="0">
              <a:spcBef>
                <a:spcPts val="1600"/>
              </a:spcBef>
              <a:spcAft>
                <a:spcPts val="1600"/>
              </a:spcAft>
              <a:buNone/>
            </a:pPr>
            <a:r>
              <a:rPr lang="es">
                <a:solidFill>
                  <a:srgbClr val="000000"/>
                </a:solidFill>
              </a:rPr>
              <a:t>- We use tin soldering </a:t>
            </a:r>
            <a:endParaRPr>
              <a:solidFill>
                <a:srgbClr val="000000"/>
              </a:solidFill>
            </a:endParaRPr>
          </a:p>
        </p:txBody>
      </p:sp>
      <p:pic>
        <p:nvPicPr>
          <p:cNvPr id="83" name="Google Shape;83;p16"/>
          <p:cNvPicPr preferRelativeResize="0"/>
          <p:nvPr/>
        </p:nvPicPr>
        <p:blipFill>
          <a:blip r:embed="rId3">
            <a:alphaModFix/>
          </a:blip>
          <a:stretch>
            <a:fillRect/>
          </a:stretch>
        </p:blipFill>
        <p:spPr>
          <a:xfrm>
            <a:off x="2996338" y="3101175"/>
            <a:ext cx="2998925" cy="1467700"/>
          </a:xfrm>
          <a:prstGeom prst="rect">
            <a:avLst/>
          </a:prstGeom>
          <a:noFill/>
          <a:ln>
            <a:noFill/>
          </a:ln>
        </p:spPr>
      </p:pic>
      <p:pic>
        <p:nvPicPr>
          <p:cNvPr id="84" name="Google Shape;84;p16"/>
          <p:cNvPicPr preferRelativeResize="0"/>
          <p:nvPr/>
        </p:nvPicPr>
        <p:blipFill rotWithShape="1">
          <a:blip r:embed="rId4">
            <a:alphaModFix/>
          </a:blip>
          <a:srcRect t="32547" b="32547"/>
          <a:stretch/>
        </p:blipFill>
        <p:spPr>
          <a:xfrm>
            <a:off x="7191475" y="187300"/>
            <a:ext cx="1640822" cy="572700"/>
          </a:xfrm>
          <a:prstGeom prst="rect">
            <a:avLst/>
          </a:prstGeom>
          <a:noFill/>
          <a:ln>
            <a:noFill/>
          </a:ln>
        </p:spPr>
      </p:pic>
      <p:sp>
        <p:nvSpPr>
          <p:cNvPr id="7" name="Google Shape;66;p14"/>
          <p:cNvSpPr txBox="1"/>
          <p:nvPr/>
        </p:nvSpPr>
        <p:spPr>
          <a:xfrm>
            <a:off x="55075" y="4489425"/>
            <a:ext cx="9088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dirty="0">
                <a:solidFill>
                  <a:srgbClr val="B7B7B7"/>
                </a:solidFill>
              </a:rPr>
              <a:t>Course:</a:t>
            </a:r>
            <a:r>
              <a:rPr lang="es" sz="1000" i="1" dirty="0">
                <a:solidFill>
                  <a:srgbClr val="B7B7B7"/>
                </a:solidFill>
              </a:rPr>
              <a:t> Microprocessors Techniques and Embedded Systems (CMPT)			</a:t>
            </a:r>
            <a:r>
              <a:rPr lang="es" sz="1000" b="1" i="1" dirty="0">
                <a:solidFill>
                  <a:srgbClr val="B7B7B7"/>
                </a:solidFill>
              </a:rPr>
              <a:t>Docent: </a:t>
            </a:r>
            <a:r>
              <a:rPr lang="es" sz="1000" i="1" dirty="0">
                <a:solidFill>
                  <a:srgbClr val="B7B7B7"/>
                </a:solidFill>
                <a:uFill>
                  <a:noFill/>
                </a:uFill>
                <a:hlinkClick r:id="rId5"/>
              </a:rPr>
              <a:t>Tomáš Frýza</a:t>
            </a:r>
            <a:endParaRPr sz="1000" i="1" dirty="0">
              <a:solidFill>
                <a:srgbClr val="B7B7B7"/>
              </a:solidFill>
            </a:endParaRPr>
          </a:p>
          <a:p>
            <a:pPr marL="0" lvl="0" indent="0" algn="l" rtl="0">
              <a:spcBef>
                <a:spcPts val="0"/>
              </a:spcBef>
              <a:spcAft>
                <a:spcPts val="0"/>
              </a:spcAft>
              <a:buNone/>
            </a:pPr>
            <a:endParaRPr sz="1000" i="1" dirty="0">
              <a:solidFill>
                <a:srgbClr val="B7B7B7"/>
              </a:solidFill>
            </a:endParaRPr>
          </a:p>
          <a:p>
            <a:pPr marL="0" lvl="0" indent="0" algn="l" rtl="0">
              <a:spcBef>
                <a:spcPts val="0"/>
              </a:spcBef>
              <a:spcAft>
                <a:spcPts val="0"/>
              </a:spcAft>
              <a:buNone/>
            </a:pPr>
            <a:r>
              <a:rPr lang="es" sz="1000" b="1" i="1" dirty="0">
                <a:solidFill>
                  <a:srgbClr val="B7B7B7"/>
                </a:solidFill>
              </a:rPr>
              <a:t>Project title:</a:t>
            </a:r>
            <a:r>
              <a:rPr lang="es" sz="1000" i="1" dirty="0">
                <a:solidFill>
                  <a:srgbClr val="B7B7B7"/>
                </a:solidFill>
              </a:rPr>
              <a:t> 3x3x3 bicolour LED </a:t>
            </a:r>
            <a:r>
              <a:rPr lang="es" sz="1000" i="1" dirty="0" smtClean="0">
                <a:solidFill>
                  <a:srgbClr val="B7B7B7"/>
                </a:solidFill>
              </a:rPr>
              <a:t>cube</a:t>
            </a:r>
            <a:r>
              <a:rPr lang="es" sz="1000" i="1" dirty="0">
                <a:solidFill>
                  <a:srgbClr val="B7B7B7"/>
                </a:solidFill>
              </a:rPr>
              <a:t>			</a:t>
            </a:r>
            <a:r>
              <a:rPr lang="es" sz="1000" b="1" i="1" dirty="0">
                <a:solidFill>
                  <a:srgbClr val="B7B7B7"/>
                </a:solidFill>
              </a:rPr>
              <a:t>By: </a:t>
            </a:r>
            <a:r>
              <a:rPr lang="es" sz="1000" i="1" dirty="0">
                <a:solidFill>
                  <a:srgbClr val="B7B7B7"/>
                </a:solidFill>
              </a:rPr>
              <a:t>Jose Cuevas Mauricio &amp; Alexander J. Magnusson Amorós</a:t>
            </a:r>
            <a:endParaRPr sz="1000" i="1" dirty="0">
              <a:solidFill>
                <a:srgbClr val="B7B7B7"/>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Impact"/>
                <a:ea typeface="Impact"/>
                <a:cs typeface="Impact"/>
                <a:sym typeface="Impact"/>
              </a:rPr>
              <a:t>Photos Assembly</a:t>
            </a:r>
            <a:endParaRPr>
              <a:latin typeface="Impact"/>
              <a:ea typeface="Impact"/>
              <a:cs typeface="Impact"/>
              <a:sym typeface="Impact"/>
            </a:endParaRPr>
          </a:p>
        </p:txBody>
      </p:sp>
      <p:pic>
        <p:nvPicPr>
          <p:cNvPr id="91" name="Google Shape;91;p17"/>
          <p:cNvPicPr preferRelativeResize="0"/>
          <p:nvPr/>
        </p:nvPicPr>
        <p:blipFill rotWithShape="1">
          <a:blip r:embed="rId3">
            <a:alphaModFix/>
          </a:blip>
          <a:srcRect b="26280"/>
          <a:stretch/>
        </p:blipFill>
        <p:spPr>
          <a:xfrm>
            <a:off x="3035650" y="1244125"/>
            <a:ext cx="2205027" cy="2889799"/>
          </a:xfrm>
          <a:prstGeom prst="rect">
            <a:avLst/>
          </a:prstGeom>
          <a:noFill/>
          <a:ln>
            <a:noFill/>
          </a:ln>
        </p:spPr>
      </p:pic>
      <p:pic>
        <p:nvPicPr>
          <p:cNvPr id="92" name="Google Shape;92;p17"/>
          <p:cNvPicPr preferRelativeResize="0"/>
          <p:nvPr/>
        </p:nvPicPr>
        <p:blipFill rotWithShape="1">
          <a:blip r:embed="rId4">
            <a:alphaModFix/>
          </a:blip>
          <a:srcRect l="14703" t="30765" r="19567" b="33756"/>
          <a:stretch/>
        </p:blipFill>
        <p:spPr>
          <a:xfrm>
            <a:off x="5566750" y="1244125"/>
            <a:ext cx="3011687" cy="2889799"/>
          </a:xfrm>
          <a:prstGeom prst="rect">
            <a:avLst/>
          </a:prstGeom>
          <a:noFill/>
          <a:ln>
            <a:noFill/>
          </a:ln>
        </p:spPr>
      </p:pic>
      <p:pic>
        <p:nvPicPr>
          <p:cNvPr id="93" name="Google Shape;93;p17"/>
          <p:cNvPicPr preferRelativeResize="0"/>
          <p:nvPr/>
        </p:nvPicPr>
        <p:blipFill rotWithShape="1">
          <a:blip r:embed="rId5">
            <a:alphaModFix/>
          </a:blip>
          <a:srcRect t="34563"/>
          <a:stretch/>
        </p:blipFill>
        <p:spPr>
          <a:xfrm>
            <a:off x="311700" y="1244125"/>
            <a:ext cx="2484149" cy="2889799"/>
          </a:xfrm>
          <a:prstGeom prst="rect">
            <a:avLst/>
          </a:prstGeom>
          <a:noFill/>
          <a:ln>
            <a:noFill/>
          </a:ln>
        </p:spPr>
      </p:pic>
      <p:pic>
        <p:nvPicPr>
          <p:cNvPr id="94" name="Google Shape;94;p17"/>
          <p:cNvPicPr preferRelativeResize="0"/>
          <p:nvPr/>
        </p:nvPicPr>
        <p:blipFill rotWithShape="1">
          <a:blip r:embed="rId6">
            <a:alphaModFix/>
          </a:blip>
          <a:srcRect t="32547" b="32547"/>
          <a:stretch/>
        </p:blipFill>
        <p:spPr>
          <a:xfrm>
            <a:off x="7191475" y="187300"/>
            <a:ext cx="1640822" cy="572700"/>
          </a:xfrm>
          <a:prstGeom prst="rect">
            <a:avLst/>
          </a:prstGeom>
          <a:noFill/>
          <a:ln>
            <a:noFill/>
          </a:ln>
        </p:spPr>
      </p:pic>
      <p:sp>
        <p:nvSpPr>
          <p:cNvPr id="8" name="Google Shape;66;p14"/>
          <p:cNvSpPr txBox="1"/>
          <p:nvPr/>
        </p:nvSpPr>
        <p:spPr>
          <a:xfrm>
            <a:off x="55075" y="4489425"/>
            <a:ext cx="9088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dirty="0">
                <a:solidFill>
                  <a:srgbClr val="B7B7B7"/>
                </a:solidFill>
              </a:rPr>
              <a:t>Course:</a:t>
            </a:r>
            <a:r>
              <a:rPr lang="es" sz="1000" i="1" dirty="0">
                <a:solidFill>
                  <a:srgbClr val="B7B7B7"/>
                </a:solidFill>
              </a:rPr>
              <a:t> Microprocessors Techniques and Embedded Systems (CMPT)			</a:t>
            </a:r>
            <a:r>
              <a:rPr lang="es" sz="1000" b="1" i="1" dirty="0">
                <a:solidFill>
                  <a:srgbClr val="B7B7B7"/>
                </a:solidFill>
              </a:rPr>
              <a:t>Docent: </a:t>
            </a:r>
            <a:r>
              <a:rPr lang="es" sz="1000" i="1" dirty="0">
                <a:solidFill>
                  <a:srgbClr val="B7B7B7"/>
                </a:solidFill>
                <a:uFill>
                  <a:noFill/>
                </a:uFill>
                <a:hlinkClick r:id="rId7"/>
              </a:rPr>
              <a:t>Tomáš Frýza</a:t>
            </a:r>
            <a:endParaRPr sz="1000" i="1" dirty="0">
              <a:solidFill>
                <a:srgbClr val="B7B7B7"/>
              </a:solidFill>
            </a:endParaRPr>
          </a:p>
          <a:p>
            <a:pPr marL="0" lvl="0" indent="0" algn="l" rtl="0">
              <a:spcBef>
                <a:spcPts val="0"/>
              </a:spcBef>
              <a:spcAft>
                <a:spcPts val="0"/>
              </a:spcAft>
              <a:buNone/>
            </a:pPr>
            <a:endParaRPr sz="1000" i="1" dirty="0">
              <a:solidFill>
                <a:srgbClr val="B7B7B7"/>
              </a:solidFill>
            </a:endParaRPr>
          </a:p>
          <a:p>
            <a:pPr marL="0" lvl="0" indent="0" algn="l" rtl="0">
              <a:spcBef>
                <a:spcPts val="0"/>
              </a:spcBef>
              <a:spcAft>
                <a:spcPts val="0"/>
              </a:spcAft>
              <a:buNone/>
            </a:pPr>
            <a:r>
              <a:rPr lang="es" sz="1000" b="1" i="1" dirty="0">
                <a:solidFill>
                  <a:srgbClr val="B7B7B7"/>
                </a:solidFill>
              </a:rPr>
              <a:t>Project title:</a:t>
            </a:r>
            <a:r>
              <a:rPr lang="es" sz="1000" i="1" dirty="0">
                <a:solidFill>
                  <a:srgbClr val="B7B7B7"/>
                </a:solidFill>
              </a:rPr>
              <a:t> 3x3x3 bicolour LED </a:t>
            </a:r>
            <a:r>
              <a:rPr lang="es" sz="1000" i="1" dirty="0" smtClean="0">
                <a:solidFill>
                  <a:srgbClr val="B7B7B7"/>
                </a:solidFill>
              </a:rPr>
              <a:t>cube</a:t>
            </a:r>
            <a:r>
              <a:rPr lang="es" sz="1000" i="1" dirty="0">
                <a:solidFill>
                  <a:srgbClr val="B7B7B7"/>
                </a:solidFill>
              </a:rPr>
              <a:t>			</a:t>
            </a:r>
            <a:r>
              <a:rPr lang="es" sz="1000" b="1" i="1" dirty="0">
                <a:solidFill>
                  <a:srgbClr val="B7B7B7"/>
                </a:solidFill>
              </a:rPr>
              <a:t>By: </a:t>
            </a:r>
            <a:r>
              <a:rPr lang="es" sz="1000" i="1" dirty="0">
                <a:solidFill>
                  <a:srgbClr val="B7B7B7"/>
                </a:solidFill>
              </a:rPr>
              <a:t>Jose Cuevas Mauricio &amp; Alexander J. Magnusson Amorós</a:t>
            </a:r>
            <a:endParaRPr sz="1000" i="1" dirty="0">
              <a:solidFill>
                <a:srgbClr val="B7B7B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Impact"/>
                <a:ea typeface="Impact"/>
                <a:cs typeface="Impact"/>
                <a:sym typeface="Impact"/>
              </a:rPr>
              <a:t>Example:</a:t>
            </a:r>
            <a:endParaRPr>
              <a:latin typeface="Impact"/>
              <a:ea typeface="Impact"/>
              <a:cs typeface="Impact"/>
              <a:sym typeface="Impact"/>
            </a:endParaRPr>
          </a:p>
        </p:txBody>
      </p:sp>
      <p:pic>
        <p:nvPicPr>
          <p:cNvPr id="101" name="Google Shape;101;p18"/>
          <p:cNvPicPr preferRelativeResize="0"/>
          <p:nvPr/>
        </p:nvPicPr>
        <p:blipFill>
          <a:blip r:embed="rId3">
            <a:alphaModFix/>
          </a:blip>
          <a:stretch>
            <a:fillRect/>
          </a:stretch>
        </p:blipFill>
        <p:spPr>
          <a:xfrm>
            <a:off x="2626575" y="744300"/>
            <a:ext cx="3287850" cy="3654925"/>
          </a:xfrm>
          <a:prstGeom prst="rect">
            <a:avLst/>
          </a:prstGeom>
          <a:noFill/>
          <a:ln>
            <a:noFill/>
          </a:ln>
        </p:spPr>
      </p:pic>
      <p:pic>
        <p:nvPicPr>
          <p:cNvPr id="102" name="Google Shape;102;p18"/>
          <p:cNvPicPr preferRelativeResize="0"/>
          <p:nvPr/>
        </p:nvPicPr>
        <p:blipFill rotWithShape="1">
          <a:blip r:embed="rId4">
            <a:alphaModFix/>
          </a:blip>
          <a:srcRect t="32547" b="32547"/>
          <a:stretch/>
        </p:blipFill>
        <p:spPr>
          <a:xfrm>
            <a:off x="7191475" y="187300"/>
            <a:ext cx="1640822" cy="572700"/>
          </a:xfrm>
          <a:prstGeom prst="rect">
            <a:avLst/>
          </a:prstGeom>
          <a:noFill/>
          <a:ln>
            <a:noFill/>
          </a:ln>
        </p:spPr>
      </p:pic>
      <p:sp>
        <p:nvSpPr>
          <p:cNvPr id="6" name="Google Shape;66;p14"/>
          <p:cNvSpPr txBox="1"/>
          <p:nvPr/>
        </p:nvSpPr>
        <p:spPr>
          <a:xfrm>
            <a:off x="55075" y="4489425"/>
            <a:ext cx="9088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dirty="0">
                <a:solidFill>
                  <a:srgbClr val="B7B7B7"/>
                </a:solidFill>
              </a:rPr>
              <a:t>Course:</a:t>
            </a:r>
            <a:r>
              <a:rPr lang="es" sz="1000" i="1" dirty="0">
                <a:solidFill>
                  <a:srgbClr val="B7B7B7"/>
                </a:solidFill>
              </a:rPr>
              <a:t> Microprocessors Techniques and Embedded Systems (CMPT)			</a:t>
            </a:r>
            <a:r>
              <a:rPr lang="es" sz="1000" b="1" i="1" dirty="0">
                <a:solidFill>
                  <a:srgbClr val="B7B7B7"/>
                </a:solidFill>
              </a:rPr>
              <a:t>Docent: </a:t>
            </a:r>
            <a:r>
              <a:rPr lang="es" sz="1000" i="1" dirty="0">
                <a:solidFill>
                  <a:srgbClr val="B7B7B7"/>
                </a:solidFill>
                <a:uFill>
                  <a:noFill/>
                </a:uFill>
                <a:hlinkClick r:id="rId5"/>
              </a:rPr>
              <a:t>Tomáš Frýza</a:t>
            </a:r>
            <a:endParaRPr sz="1000" i="1" dirty="0">
              <a:solidFill>
                <a:srgbClr val="B7B7B7"/>
              </a:solidFill>
            </a:endParaRPr>
          </a:p>
          <a:p>
            <a:pPr marL="0" lvl="0" indent="0" algn="l" rtl="0">
              <a:spcBef>
                <a:spcPts val="0"/>
              </a:spcBef>
              <a:spcAft>
                <a:spcPts val="0"/>
              </a:spcAft>
              <a:buNone/>
            </a:pPr>
            <a:endParaRPr sz="1000" i="1" dirty="0">
              <a:solidFill>
                <a:srgbClr val="B7B7B7"/>
              </a:solidFill>
            </a:endParaRPr>
          </a:p>
          <a:p>
            <a:pPr marL="0" lvl="0" indent="0" algn="l" rtl="0">
              <a:spcBef>
                <a:spcPts val="0"/>
              </a:spcBef>
              <a:spcAft>
                <a:spcPts val="0"/>
              </a:spcAft>
              <a:buNone/>
            </a:pPr>
            <a:r>
              <a:rPr lang="es" sz="1000" b="1" i="1" dirty="0">
                <a:solidFill>
                  <a:srgbClr val="B7B7B7"/>
                </a:solidFill>
              </a:rPr>
              <a:t>Project title:</a:t>
            </a:r>
            <a:r>
              <a:rPr lang="es" sz="1000" i="1" dirty="0">
                <a:solidFill>
                  <a:srgbClr val="B7B7B7"/>
                </a:solidFill>
              </a:rPr>
              <a:t> 3x3x3 bicolour LED </a:t>
            </a:r>
            <a:r>
              <a:rPr lang="es" sz="1000" i="1" dirty="0" smtClean="0">
                <a:solidFill>
                  <a:srgbClr val="B7B7B7"/>
                </a:solidFill>
              </a:rPr>
              <a:t>cube</a:t>
            </a:r>
            <a:r>
              <a:rPr lang="es" sz="1000" i="1" dirty="0">
                <a:solidFill>
                  <a:srgbClr val="B7B7B7"/>
                </a:solidFill>
              </a:rPr>
              <a:t>			</a:t>
            </a:r>
            <a:r>
              <a:rPr lang="es" sz="1000" b="1" i="1" dirty="0">
                <a:solidFill>
                  <a:srgbClr val="B7B7B7"/>
                </a:solidFill>
              </a:rPr>
              <a:t>By: </a:t>
            </a:r>
            <a:r>
              <a:rPr lang="es" sz="1000" i="1" dirty="0">
                <a:solidFill>
                  <a:srgbClr val="B7B7B7"/>
                </a:solidFill>
              </a:rPr>
              <a:t>Jose Cuevas Mauricio &amp; Alexander J. Magnusson Amorós</a:t>
            </a:r>
            <a:endParaRPr sz="1000" i="1" dirty="0">
              <a:solidFill>
                <a:srgbClr val="B7B7B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600">
                <a:latin typeface="Impact"/>
                <a:ea typeface="Impact"/>
                <a:cs typeface="Impact"/>
                <a:sym typeface="Impact"/>
              </a:rPr>
              <a:t>Code</a:t>
            </a:r>
            <a:endParaRPr sz="3600">
              <a:latin typeface="Impact"/>
              <a:ea typeface="Impact"/>
              <a:cs typeface="Impact"/>
              <a:sym typeface="Impact"/>
            </a:endParaRPr>
          </a:p>
        </p:txBody>
      </p:sp>
      <p:sp>
        <p:nvSpPr>
          <p:cNvPr id="109" name="Google Shape;109;p19"/>
          <p:cNvSpPr txBox="1">
            <a:spLocks noGrp="1"/>
          </p:cNvSpPr>
          <p:nvPr>
            <p:ph type="body" idx="1"/>
          </p:nvPr>
        </p:nvSpPr>
        <p:spPr>
          <a:xfrm>
            <a:off x="311700" y="1152475"/>
            <a:ext cx="8520600" cy="32022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Char char="-"/>
            </a:pPr>
            <a:r>
              <a:rPr lang="es" sz="3000">
                <a:solidFill>
                  <a:srgbClr val="000000"/>
                </a:solidFill>
              </a:rPr>
              <a:t>Single anode testing</a:t>
            </a:r>
            <a:endParaRPr sz="3000">
              <a:solidFill>
                <a:srgbClr val="000000"/>
              </a:solidFill>
            </a:endParaRPr>
          </a:p>
          <a:p>
            <a:pPr marL="0" lvl="0" indent="0" algn="l" rtl="0">
              <a:spcBef>
                <a:spcPts val="1600"/>
              </a:spcBef>
              <a:spcAft>
                <a:spcPts val="0"/>
              </a:spcAft>
              <a:buNone/>
            </a:pPr>
            <a:endParaRPr sz="3000">
              <a:solidFill>
                <a:srgbClr val="000000"/>
              </a:solidFill>
            </a:endParaRPr>
          </a:p>
          <a:p>
            <a:pPr marL="457200" lvl="0" indent="-419100" algn="l" rtl="0">
              <a:spcBef>
                <a:spcPts val="1600"/>
              </a:spcBef>
              <a:spcAft>
                <a:spcPts val="0"/>
              </a:spcAft>
              <a:buClr>
                <a:srgbClr val="000000"/>
              </a:buClr>
              <a:buSzPts val="3000"/>
              <a:buChar char="-"/>
            </a:pPr>
            <a:r>
              <a:rPr lang="es" sz="3000">
                <a:solidFill>
                  <a:srgbClr val="000000"/>
                </a:solidFill>
              </a:rPr>
              <a:t>Full cube with Shift Registers</a:t>
            </a:r>
            <a:endParaRPr sz="3000">
              <a:solidFill>
                <a:srgbClr val="000000"/>
              </a:solidFill>
            </a:endParaRPr>
          </a:p>
        </p:txBody>
      </p:sp>
      <p:pic>
        <p:nvPicPr>
          <p:cNvPr id="110" name="Google Shape;110;p19"/>
          <p:cNvPicPr preferRelativeResize="0"/>
          <p:nvPr/>
        </p:nvPicPr>
        <p:blipFill rotWithShape="1">
          <a:blip r:embed="rId3">
            <a:alphaModFix/>
          </a:blip>
          <a:srcRect t="32547" b="32547"/>
          <a:stretch/>
        </p:blipFill>
        <p:spPr>
          <a:xfrm>
            <a:off x="7191475" y="187300"/>
            <a:ext cx="1640822" cy="572700"/>
          </a:xfrm>
          <a:prstGeom prst="rect">
            <a:avLst/>
          </a:prstGeom>
          <a:noFill/>
          <a:ln>
            <a:noFill/>
          </a:ln>
        </p:spPr>
      </p:pic>
      <p:sp>
        <p:nvSpPr>
          <p:cNvPr id="6" name="Google Shape;66;p14"/>
          <p:cNvSpPr txBox="1"/>
          <p:nvPr/>
        </p:nvSpPr>
        <p:spPr>
          <a:xfrm>
            <a:off x="55075" y="4489425"/>
            <a:ext cx="9088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dirty="0">
                <a:solidFill>
                  <a:srgbClr val="B7B7B7"/>
                </a:solidFill>
              </a:rPr>
              <a:t>Course:</a:t>
            </a:r>
            <a:r>
              <a:rPr lang="es" sz="1000" i="1" dirty="0">
                <a:solidFill>
                  <a:srgbClr val="B7B7B7"/>
                </a:solidFill>
              </a:rPr>
              <a:t> Microprocessors Techniques and Embedded Systems (CMPT)			</a:t>
            </a:r>
            <a:r>
              <a:rPr lang="es" sz="1000" b="1" i="1" dirty="0">
                <a:solidFill>
                  <a:srgbClr val="B7B7B7"/>
                </a:solidFill>
              </a:rPr>
              <a:t>Docent: </a:t>
            </a:r>
            <a:r>
              <a:rPr lang="es" sz="1000" i="1" dirty="0">
                <a:solidFill>
                  <a:srgbClr val="B7B7B7"/>
                </a:solidFill>
                <a:uFill>
                  <a:noFill/>
                </a:uFill>
                <a:hlinkClick r:id="rId4"/>
              </a:rPr>
              <a:t>Tomáš Frýza</a:t>
            </a:r>
            <a:endParaRPr sz="1000" i="1" dirty="0">
              <a:solidFill>
                <a:srgbClr val="B7B7B7"/>
              </a:solidFill>
            </a:endParaRPr>
          </a:p>
          <a:p>
            <a:pPr marL="0" lvl="0" indent="0" algn="l" rtl="0">
              <a:spcBef>
                <a:spcPts val="0"/>
              </a:spcBef>
              <a:spcAft>
                <a:spcPts val="0"/>
              </a:spcAft>
              <a:buNone/>
            </a:pPr>
            <a:endParaRPr sz="1000" i="1" dirty="0">
              <a:solidFill>
                <a:srgbClr val="B7B7B7"/>
              </a:solidFill>
            </a:endParaRPr>
          </a:p>
          <a:p>
            <a:pPr marL="0" lvl="0" indent="0" algn="l" rtl="0">
              <a:spcBef>
                <a:spcPts val="0"/>
              </a:spcBef>
              <a:spcAft>
                <a:spcPts val="0"/>
              </a:spcAft>
              <a:buNone/>
            </a:pPr>
            <a:r>
              <a:rPr lang="es" sz="1000" b="1" i="1" dirty="0">
                <a:solidFill>
                  <a:srgbClr val="B7B7B7"/>
                </a:solidFill>
              </a:rPr>
              <a:t>Project title:</a:t>
            </a:r>
            <a:r>
              <a:rPr lang="es" sz="1000" i="1" dirty="0">
                <a:solidFill>
                  <a:srgbClr val="B7B7B7"/>
                </a:solidFill>
              </a:rPr>
              <a:t> 3x3x3 bicolour LED </a:t>
            </a:r>
            <a:r>
              <a:rPr lang="es" sz="1000" i="1" dirty="0" smtClean="0">
                <a:solidFill>
                  <a:srgbClr val="B7B7B7"/>
                </a:solidFill>
              </a:rPr>
              <a:t>cube</a:t>
            </a:r>
            <a:r>
              <a:rPr lang="es" sz="1000" i="1" dirty="0">
                <a:solidFill>
                  <a:srgbClr val="B7B7B7"/>
                </a:solidFill>
              </a:rPr>
              <a:t>			</a:t>
            </a:r>
            <a:r>
              <a:rPr lang="es" sz="1000" b="1" i="1" dirty="0">
                <a:solidFill>
                  <a:srgbClr val="B7B7B7"/>
                </a:solidFill>
              </a:rPr>
              <a:t>By: </a:t>
            </a:r>
            <a:r>
              <a:rPr lang="es" sz="1000" i="1" dirty="0">
                <a:solidFill>
                  <a:srgbClr val="B7B7B7"/>
                </a:solidFill>
              </a:rPr>
              <a:t>Jose Cuevas Mauricio &amp; Alexander J. Magnusson Amorós</a:t>
            </a:r>
            <a:endParaRPr sz="1000" i="1" dirty="0">
              <a:solidFill>
                <a:srgbClr val="B7B7B7"/>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600">
                <a:latin typeface="Impact"/>
                <a:ea typeface="Impact"/>
                <a:cs typeface="Impact"/>
                <a:sym typeface="Impact"/>
              </a:rPr>
              <a:t>Code </a:t>
            </a:r>
            <a:r>
              <a:rPr lang="es" sz="3000"/>
              <a:t>Single anode testing</a:t>
            </a:r>
            <a:endParaRPr sz="3600">
              <a:latin typeface="Impact"/>
              <a:ea typeface="Impact"/>
              <a:cs typeface="Impact"/>
              <a:sym typeface="Impact"/>
            </a:endParaRPr>
          </a:p>
        </p:txBody>
      </p:sp>
      <p:pic>
        <p:nvPicPr>
          <p:cNvPr id="117" name="Google Shape;117;p20"/>
          <p:cNvPicPr preferRelativeResize="0"/>
          <p:nvPr/>
        </p:nvPicPr>
        <p:blipFill rotWithShape="1">
          <a:blip r:embed="rId3">
            <a:alphaModFix/>
          </a:blip>
          <a:srcRect t="32547" b="32547"/>
          <a:stretch/>
        </p:blipFill>
        <p:spPr>
          <a:xfrm>
            <a:off x="7191475" y="187300"/>
            <a:ext cx="1640822" cy="572700"/>
          </a:xfrm>
          <a:prstGeom prst="rect">
            <a:avLst/>
          </a:prstGeom>
          <a:noFill/>
          <a:ln>
            <a:noFill/>
          </a:ln>
        </p:spPr>
      </p:pic>
      <p:sp>
        <p:nvSpPr>
          <p:cNvPr id="118" name="Google Shape;118;p20"/>
          <p:cNvSpPr txBox="1"/>
          <p:nvPr/>
        </p:nvSpPr>
        <p:spPr>
          <a:xfrm>
            <a:off x="55075" y="4489425"/>
            <a:ext cx="9088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B7B7B7"/>
                </a:solidFill>
              </a:rPr>
              <a:t>Course:</a:t>
            </a:r>
            <a:r>
              <a:rPr lang="es" sz="1000" i="1">
                <a:solidFill>
                  <a:srgbClr val="B7B7B7"/>
                </a:solidFill>
              </a:rPr>
              <a:t> Microprocessors Techniques and Embedded Systems (CMPT)			</a:t>
            </a:r>
            <a:r>
              <a:rPr lang="es" sz="1000" b="1" i="1">
                <a:solidFill>
                  <a:srgbClr val="B7B7B7"/>
                </a:solidFill>
              </a:rPr>
              <a:t>Docent: </a:t>
            </a:r>
            <a:r>
              <a:rPr lang="es" sz="1000" i="1">
                <a:solidFill>
                  <a:srgbClr val="B7B7B7"/>
                </a:solidFill>
                <a:uFill>
                  <a:noFill/>
                </a:uFill>
                <a:hlinkClick r:id="rId4"/>
              </a:rPr>
              <a:t>Tomáš Frýza</a:t>
            </a:r>
            <a:endParaRPr sz="1000" i="1">
              <a:solidFill>
                <a:srgbClr val="B7B7B7"/>
              </a:solidFill>
            </a:endParaRPr>
          </a:p>
          <a:p>
            <a:pPr marL="0" lvl="0" indent="0" algn="l" rtl="0">
              <a:spcBef>
                <a:spcPts val="0"/>
              </a:spcBef>
              <a:spcAft>
                <a:spcPts val="0"/>
              </a:spcAft>
              <a:buNone/>
            </a:pPr>
            <a:endParaRPr sz="1000" i="1">
              <a:solidFill>
                <a:srgbClr val="B7B7B7"/>
              </a:solidFill>
            </a:endParaRPr>
          </a:p>
          <a:p>
            <a:pPr marL="0" lvl="0" indent="0" algn="l" rtl="0">
              <a:spcBef>
                <a:spcPts val="0"/>
              </a:spcBef>
              <a:spcAft>
                <a:spcPts val="0"/>
              </a:spcAft>
              <a:buNone/>
            </a:pPr>
            <a:r>
              <a:rPr lang="es" sz="1000" b="1" i="1">
                <a:solidFill>
                  <a:srgbClr val="B7B7B7"/>
                </a:solidFill>
              </a:rPr>
              <a:t>Project title:</a:t>
            </a:r>
            <a:r>
              <a:rPr lang="es" sz="1000" i="1">
                <a:solidFill>
                  <a:srgbClr val="B7B7B7"/>
                </a:solidFill>
              </a:rPr>
              <a:t> 3x3x3 bicolour LED cube			   				</a:t>
            </a:r>
            <a:r>
              <a:rPr lang="es" sz="1000" b="1" i="1">
                <a:solidFill>
                  <a:srgbClr val="B7B7B7"/>
                </a:solidFill>
              </a:rPr>
              <a:t>By: </a:t>
            </a:r>
            <a:r>
              <a:rPr lang="es" sz="1000" i="1">
                <a:solidFill>
                  <a:srgbClr val="B7B7B7"/>
                </a:solidFill>
              </a:rPr>
              <a:t>Jose Cuevas Mauricio &amp; Alexander J. Magnusson Amorós</a:t>
            </a:r>
            <a:endParaRPr sz="1000" i="1">
              <a:solidFill>
                <a:srgbClr val="B7B7B7"/>
              </a:solidFill>
            </a:endParaRPr>
          </a:p>
        </p:txBody>
      </p:sp>
      <p:pic>
        <p:nvPicPr>
          <p:cNvPr id="119" name="Google Shape;119;p20"/>
          <p:cNvPicPr preferRelativeResize="0"/>
          <p:nvPr/>
        </p:nvPicPr>
        <p:blipFill>
          <a:blip r:embed="rId5">
            <a:alphaModFix/>
          </a:blip>
          <a:stretch>
            <a:fillRect/>
          </a:stretch>
        </p:blipFill>
        <p:spPr>
          <a:xfrm>
            <a:off x="0" y="-3"/>
            <a:ext cx="6108926" cy="5111393"/>
          </a:xfrm>
          <a:prstGeom prst="rect">
            <a:avLst/>
          </a:prstGeom>
          <a:noFill/>
          <a:ln>
            <a:noFill/>
          </a:ln>
        </p:spPr>
      </p:pic>
      <p:pic>
        <p:nvPicPr>
          <p:cNvPr id="120" name="Google Shape;120;p20"/>
          <p:cNvPicPr preferRelativeResize="0"/>
          <p:nvPr/>
        </p:nvPicPr>
        <p:blipFill>
          <a:blip r:embed="rId6">
            <a:alphaModFix/>
          </a:blip>
          <a:stretch>
            <a:fillRect/>
          </a:stretch>
        </p:blipFill>
        <p:spPr>
          <a:xfrm>
            <a:off x="0" y="0"/>
            <a:ext cx="7191475" cy="3728105"/>
          </a:xfrm>
          <a:prstGeom prst="rect">
            <a:avLst/>
          </a:prstGeom>
          <a:noFill/>
          <a:ln>
            <a:noFill/>
          </a:ln>
        </p:spPr>
      </p:pic>
      <p:grpSp>
        <p:nvGrpSpPr>
          <p:cNvPr id="121" name="Google Shape;121;p20"/>
          <p:cNvGrpSpPr/>
          <p:nvPr/>
        </p:nvGrpSpPr>
        <p:grpSpPr>
          <a:xfrm>
            <a:off x="1" y="-1454"/>
            <a:ext cx="4639835" cy="5133863"/>
            <a:chOff x="5033822" y="275375"/>
            <a:chExt cx="4110049" cy="4713425"/>
          </a:xfrm>
        </p:grpSpPr>
        <p:pic>
          <p:nvPicPr>
            <p:cNvPr id="122" name="Google Shape;122;p20"/>
            <p:cNvPicPr preferRelativeResize="0"/>
            <p:nvPr/>
          </p:nvPicPr>
          <p:blipFill>
            <a:blip r:embed="rId7">
              <a:alphaModFix/>
            </a:blip>
            <a:stretch>
              <a:fillRect/>
            </a:stretch>
          </p:blipFill>
          <p:spPr>
            <a:xfrm>
              <a:off x="5033822" y="275375"/>
              <a:ext cx="4110049" cy="3662550"/>
            </a:xfrm>
            <a:prstGeom prst="rect">
              <a:avLst/>
            </a:prstGeom>
            <a:noFill/>
            <a:ln>
              <a:noFill/>
            </a:ln>
          </p:spPr>
        </p:pic>
        <p:pic>
          <p:nvPicPr>
            <p:cNvPr id="123" name="Google Shape;123;p20"/>
            <p:cNvPicPr preferRelativeResize="0"/>
            <p:nvPr/>
          </p:nvPicPr>
          <p:blipFill rotWithShape="1">
            <a:blip r:embed="rId8">
              <a:alphaModFix/>
            </a:blip>
            <a:srcRect l="1864"/>
            <a:stretch/>
          </p:blipFill>
          <p:spPr>
            <a:xfrm>
              <a:off x="5033825" y="3937925"/>
              <a:ext cx="4033550" cy="1050875"/>
            </a:xfrm>
            <a:prstGeom prst="rect">
              <a:avLst/>
            </a:prstGeom>
            <a:noFill/>
            <a:ln>
              <a:noFill/>
            </a:ln>
          </p:spPr>
        </p:pic>
      </p:grpSp>
      <p:pic>
        <p:nvPicPr>
          <p:cNvPr id="124" name="Google Shape;124;p20"/>
          <p:cNvPicPr preferRelativeResize="0"/>
          <p:nvPr/>
        </p:nvPicPr>
        <p:blipFill>
          <a:blip r:embed="rId9">
            <a:alphaModFix/>
          </a:blip>
          <a:stretch>
            <a:fillRect/>
          </a:stretch>
        </p:blipFill>
        <p:spPr>
          <a:xfrm>
            <a:off x="-22112" y="-1450"/>
            <a:ext cx="6153150" cy="4457700"/>
          </a:xfrm>
          <a:prstGeom prst="rect">
            <a:avLst/>
          </a:prstGeom>
          <a:noFill/>
          <a:ln>
            <a:noFill/>
          </a:ln>
        </p:spPr>
      </p:pic>
      <p:pic>
        <p:nvPicPr>
          <p:cNvPr id="125" name="Google Shape;125;p20"/>
          <p:cNvPicPr preferRelativeResize="0"/>
          <p:nvPr/>
        </p:nvPicPr>
        <p:blipFill>
          <a:blip r:embed="rId10">
            <a:alphaModFix/>
          </a:blip>
          <a:stretch>
            <a:fillRect/>
          </a:stretch>
        </p:blipFill>
        <p:spPr>
          <a:xfrm>
            <a:off x="-6" y="0"/>
            <a:ext cx="4118162" cy="5143500"/>
          </a:xfrm>
          <a:prstGeom prst="rect">
            <a:avLst/>
          </a:prstGeom>
          <a:noFill/>
          <a:ln>
            <a:noFill/>
          </a:ln>
        </p:spPr>
      </p:pic>
      <p:pic>
        <p:nvPicPr>
          <p:cNvPr id="126" name="Google Shape;126;p20"/>
          <p:cNvPicPr preferRelativeResize="0"/>
          <p:nvPr/>
        </p:nvPicPr>
        <p:blipFill>
          <a:blip r:embed="rId11">
            <a:alphaModFix/>
          </a:blip>
          <a:stretch>
            <a:fillRect/>
          </a:stretch>
        </p:blipFill>
        <p:spPr>
          <a:xfrm>
            <a:off x="4118158" y="-16050"/>
            <a:ext cx="4730334" cy="5143500"/>
          </a:xfrm>
          <a:prstGeom prst="rect">
            <a:avLst/>
          </a:prstGeom>
          <a:noFill/>
          <a:ln>
            <a:noFill/>
          </a:ln>
        </p:spPr>
      </p:pic>
      <p:pic>
        <p:nvPicPr>
          <p:cNvPr id="127" name="Google Shape;127;p20"/>
          <p:cNvPicPr preferRelativeResize="0"/>
          <p:nvPr/>
        </p:nvPicPr>
        <p:blipFill>
          <a:blip r:embed="rId12">
            <a:alphaModFix/>
          </a:blip>
          <a:stretch>
            <a:fillRect/>
          </a:stretch>
        </p:blipFill>
        <p:spPr>
          <a:xfrm>
            <a:off x="1714613" y="74438"/>
            <a:ext cx="5391150" cy="4962525"/>
          </a:xfrm>
          <a:prstGeom prst="rect">
            <a:avLst/>
          </a:prstGeom>
          <a:noFill/>
          <a:ln>
            <a:noFill/>
          </a:ln>
        </p:spPr>
      </p:pic>
      <p:grpSp>
        <p:nvGrpSpPr>
          <p:cNvPr id="128" name="Google Shape;128;p20"/>
          <p:cNvGrpSpPr/>
          <p:nvPr/>
        </p:nvGrpSpPr>
        <p:grpSpPr>
          <a:xfrm>
            <a:off x="-22036" y="-16036"/>
            <a:ext cx="5254535" cy="5124608"/>
            <a:chOff x="2503400" y="-1664175"/>
            <a:chExt cx="6210300" cy="6796563"/>
          </a:xfrm>
        </p:grpSpPr>
        <p:pic>
          <p:nvPicPr>
            <p:cNvPr id="129" name="Google Shape;129;p20"/>
            <p:cNvPicPr preferRelativeResize="0"/>
            <p:nvPr/>
          </p:nvPicPr>
          <p:blipFill>
            <a:blip r:embed="rId13">
              <a:alphaModFix/>
            </a:blip>
            <a:stretch>
              <a:fillRect/>
            </a:stretch>
          </p:blipFill>
          <p:spPr>
            <a:xfrm>
              <a:off x="2552763" y="-1664175"/>
              <a:ext cx="5934075" cy="4791075"/>
            </a:xfrm>
            <a:prstGeom prst="rect">
              <a:avLst/>
            </a:prstGeom>
            <a:noFill/>
            <a:ln>
              <a:noFill/>
            </a:ln>
          </p:spPr>
        </p:pic>
        <p:pic>
          <p:nvPicPr>
            <p:cNvPr id="130" name="Google Shape;130;p20"/>
            <p:cNvPicPr preferRelativeResize="0"/>
            <p:nvPr/>
          </p:nvPicPr>
          <p:blipFill>
            <a:blip r:embed="rId14">
              <a:alphaModFix/>
            </a:blip>
            <a:stretch>
              <a:fillRect/>
            </a:stretch>
          </p:blipFill>
          <p:spPr>
            <a:xfrm>
              <a:off x="2503400" y="2951163"/>
              <a:ext cx="6210300" cy="2181225"/>
            </a:xfrm>
            <a:prstGeom prst="rect">
              <a:avLst/>
            </a:prstGeom>
            <a:noFill/>
            <a:ln>
              <a:noFill/>
            </a:ln>
          </p:spPr>
        </p:pic>
      </p:grpSp>
      <p:sp>
        <p:nvSpPr>
          <p:cNvPr id="131" name="Google Shape;131;p20"/>
          <p:cNvSpPr txBox="1"/>
          <p:nvPr/>
        </p:nvSpPr>
        <p:spPr>
          <a:xfrm>
            <a:off x="3856075" y="1234825"/>
            <a:ext cx="5254500" cy="3037500"/>
          </a:xfrm>
          <a:prstGeom prst="rect">
            <a:avLst/>
          </a:prstGeom>
          <a:solidFill>
            <a:srgbClr val="000000"/>
          </a:solid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FFFFFF"/>
              </a:buClr>
              <a:buSzPts val="2400"/>
              <a:buFont typeface="Impact"/>
              <a:buChar char="-"/>
            </a:pPr>
            <a:r>
              <a:rPr lang="es" sz="2400">
                <a:solidFill>
                  <a:srgbClr val="FFFFFF"/>
                </a:solidFill>
                <a:highlight>
                  <a:srgbClr val="000000"/>
                </a:highlight>
                <a:latin typeface="Impact"/>
                <a:ea typeface="Impact"/>
                <a:cs typeface="Impact"/>
                <a:sym typeface="Impact"/>
              </a:rPr>
              <a:t>Add more animations</a:t>
            </a:r>
            <a:endParaRPr sz="2400">
              <a:solidFill>
                <a:srgbClr val="FFFFFF"/>
              </a:solidFill>
              <a:highlight>
                <a:srgbClr val="000000"/>
              </a:highlight>
              <a:latin typeface="Impact"/>
              <a:ea typeface="Impact"/>
              <a:cs typeface="Impact"/>
              <a:sym typeface="Impact"/>
            </a:endParaRPr>
          </a:p>
          <a:p>
            <a:pPr marL="457200" lvl="0" indent="-381000" algn="l" rtl="0">
              <a:spcBef>
                <a:spcPts val="0"/>
              </a:spcBef>
              <a:spcAft>
                <a:spcPts val="0"/>
              </a:spcAft>
              <a:buClr>
                <a:srgbClr val="FFFFFF"/>
              </a:buClr>
              <a:buSzPts val="2400"/>
              <a:buFont typeface="Impact"/>
              <a:buChar char="-"/>
            </a:pPr>
            <a:r>
              <a:rPr lang="es" sz="2400">
                <a:solidFill>
                  <a:srgbClr val="FFFFFF"/>
                </a:solidFill>
                <a:highlight>
                  <a:srgbClr val="000000"/>
                </a:highlight>
                <a:latin typeface="Impact"/>
                <a:ea typeface="Impact"/>
                <a:cs typeface="Impact"/>
                <a:sym typeface="Impact"/>
              </a:rPr>
              <a:t>Add more temperature ranges</a:t>
            </a:r>
            <a:endParaRPr sz="2400">
              <a:solidFill>
                <a:srgbClr val="FFFFFF"/>
              </a:solidFill>
              <a:highlight>
                <a:srgbClr val="000000"/>
              </a:highlight>
              <a:latin typeface="Impact"/>
              <a:ea typeface="Impact"/>
              <a:cs typeface="Impact"/>
              <a:sym typeface="Impact"/>
            </a:endParaRPr>
          </a:p>
          <a:p>
            <a:pPr marL="457200" lvl="0" indent="-381000" algn="l" rtl="0">
              <a:spcBef>
                <a:spcPts val="0"/>
              </a:spcBef>
              <a:spcAft>
                <a:spcPts val="0"/>
              </a:spcAft>
              <a:buClr>
                <a:srgbClr val="FFFFFF"/>
              </a:buClr>
              <a:buSzPts val="2400"/>
              <a:buFont typeface="Impact"/>
              <a:buChar char="-"/>
            </a:pPr>
            <a:r>
              <a:rPr lang="es" sz="2400">
                <a:solidFill>
                  <a:srgbClr val="FFFFFF"/>
                </a:solidFill>
                <a:highlight>
                  <a:srgbClr val="000000"/>
                </a:highlight>
                <a:latin typeface="Impact"/>
                <a:ea typeface="Impact"/>
                <a:cs typeface="Impact"/>
                <a:sym typeface="Impact"/>
              </a:rPr>
              <a:t>Add more precise temperature conditions</a:t>
            </a:r>
            <a:endParaRPr sz="2400">
              <a:solidFill>
                <a:srgbClr val="FFFFFF"/>
              </a:solidFill>
              <a:highlight>
                <a:srgbClr val="000000"/>
              </a:highlight>
              <a:latin typeface="Impact"/>
              <a:ea typeface="Impact"/>
              <a:cs typeface="Impact"/>
              <a:sym typeface="Impact"/>
            </a:endParaRPr>
          </a:p>
          <a:p>
            <a:pPr marL="457200" lvl="0" indent="-381000" algn="l" rtl="0">
              <a:spcBef>
                <a:spcPts val="0"/>
              </a:spcBef>
              <a:spcAft>
                <a:spcPts val="0"/>
              </a:spcAft>
              <a:buClr>
                <a:srgbClr val="FFFFFF"/>
              </a:buClr>
              <a:buSzPts val="2400"/>
              <a:buFont typeface="Impact"/>
              <a:buChar char="-"/>
            </a:pPr>
            <a:r>
              <a:rPr lang="es" sz="2400">
                <a:solidFill>
                  <a:srgbClr val="FFFFFF"/>
                </a:solidFill>
                <a:highlight>
                  <a:srgbClr val="000000"/>
                </a:highlight>
                <a:latin typeface="Impact"/>
                <a:ea typeface="Impact"/>
                <a:cs typeface="Impact"/>
                <a:sym typeface="Impact"/>
              </a:rPr>
              <a:t>Make animations for  increasing or decreasing of temperature</a:t>
            </a:r>
            <a:endParaRPr sz="2400">
              <a:solidFill>
                <a:srgbClr val="FFFFFF"/>
              </a:solidFill>
              <a:highlight>
                <a:srgbClr val="000000"/>
              </a:highlight>
              <a:latin typeface="Impact"/>
              <a:ea typeface="Impact"/>
              <a:cs typeface="Impact"/>
              <a:sym typeface="Impact"/>
            </a:endParaRPr>
          </a:p>
          <a:p>
            <a:pPr marL="457200" lvl="0" indent="-381000" algn="l" rtl="0">
              <a:spcBef>
                <a:spcPts val="0"/>
              </a:spcBef>
              <a:spcAft>
                <a:spcPts val="0"/>
              </a:spcAft>
              <a:buClr>
                <a:srgbClr val="FFFFFF"/>
              </a:buClr>
              <a:buSzPts val="2400"/>
              <a:buFont typeface="Impact"/>
              <a:buChar char="-"/>
            </a:pPr>
            <a:r>
              <a:rPr lang="es" sz="2400">
                <a:solidFill>
                  <a:srgbClr val="FFFFFF"/>
                </a:solidFill>
                <a:highlight>
                  <a:srgbClr val="000000"/>
                </a:highlight>
                <a:latin typeface="Impact"/>
                <a:ea typeface="Impact"/>
                <a:cs typeface="Impact"/>
                <a:sym typeface="Impact"/>
              </a:rPr>
              <a:t>Add humidity sensor</a:t>
            </a:r>
            <a:endParaRPr sz="2400">
              <a:solidFill>
                <a:srgbClr val="FFFFFF"/>
              </a:solidFill>
              <a:highlight>
                <a:srgbClr val="000000"/>
              </a:highlight>
              <a:latin typeface="Impact"/>
              <a:ea typeface="Impact"/>
              <a:cs typeface="Impact"/>
              <a:sym typeface="Impact"/>
            </a:endParaRPr>
          </a:p>
          <a:p>
            <a:pPr marL="457200" lvl="0" indent="-381000" algn="l" rtl="0">
              <a:spcBef>
                <a:spcPts val="0"/>
              </a:spcBef>
              <a:spcAft>
                <a:spcPts val="0"/>
              </a:spcAft>
              <a:buClr>
                <a:srgbClr val="FFFFFF"/>
              </a:buClr>
              <a:buSzPts val="2400"/>
              <a:buFont typeface="Impact"/>
              <a:buChar char="-"/>
            </a:pPr>
            <a:r>
              <a:rPr lang="es" sz="2400">
                <a:solidFill>
                  <a:srgbClr val="FFFFFF"/>
                </a:solidFill>
                <a:highlight>
                  <a:srgbClr val="000000"/>
                </a:highlight>
                <a:latin typeface="Impact"/>
                <a:ea typeface="Impact"/>
                <a:cs typeface="Impact"/>
                <a:sym typeface="Impact"/>
              </a:rPr>
              <a:t>...</a:t>
            </a:r>
            <a:endParaRPr sz="2400">
              <a:solidFill>
                <a:srgbClr val="FFFFFF"/>
              </a:solidFill>
              <a:highlight>
                <a:srgbClr val="000000"/>
              </a:highlight>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000"/>
                                          </p:stCondLst>
                                        </p:cTn>
                                        <p:tgtEl>
                                          <p:spTgt spid="11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000"/>
                                          </p:stCondLst>
                                        </p:cTn>
                                        <p:tgtEl>
                                          <p:spTgt spid="12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000"/>
                                          </p:stCondLst>
                                        </p:cTn>
                                        <p:tgtEl>
                                          <p:spTgt spid="12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600">
                <a:latin typeface="Impact"/>
                <a:ea typeface="Impact"/>
                <a:cs typeface="Impact"/>
                <a:sym typeface="Impact"/>
              </a:rPr>
              <a:t>Results</a:t>
            </a:r>
            <a:endParaRPr sz="3600">
              <a:latin typeface="Impact"/>
              <a:ea typeface="Impact"/>
              <a:cs typeface="Impact"/>
              <a:sym typeface="Impact"/>
            </a:endParaRPr>
          </a:p>
        </p:txBody>
      </p:sp>
      <p:pic>
        <p:nvPicPr>
          <p:cNvPr id="137" name="Google Shape;137;p21"/>
          <p:cNvPicPr preferRelativeResize="0"/>
          <p:nvPr/>
        </p:nvPicPr>
        <p:blipFill rotWithShape="1">
          <a:blip r:embed="rId3">
            <a:alphaModFix/>
          </a:blip>
          <a:srcRect t="32547" b="32547"/>
          <a:stretch/>
        </p:blipFill>
        <p:spPr>
          <a:xfrm>
            <a:off x="7191475" y="187300"/>
            <a:ext cx="1640822" cy="572700"/>
          </a:xfrm>
          <a:prstGeom prst="rect">
            <a:avLst/>
          </a:prstGeom>
          <a:noFill/>
          <a:ln>
            <a:noFill/>
          </a:ln>
        </p:spPr>
      </p:pic>
      <p:pic>
        <p:nvPicPr>
          <p:cNvPr id="139" name="Google Shape;139;p21" descr="Single anode connected of a RG LED 3x3x3 cube.&#10;&#10;Project made by Jose Cuevas and Alexander J. Magnusson for Microprocessor Techniques and Embedded Systems of BUT, Brno University of Technology. &#10;December 2018.&#10;&#10;GitHub repository: https://github.com/Superpollo4/biLEDcube" title="3x3x3 LED cube">
            <a:hlinkClick r:id="rId4"/>
          </p:cNvPr>
          <p:cNvPicPr preferRelativeResize="0"/>
          <p:nvPr/>
        </p:nvPicPr>
        <p:blipFill>
          <a:blip r:embed="rId5">
            <a:alphaModFix/>
          </a:blip>
          <a:stretch>
            <a:fillRect/>
          </a:stretch>
        </p:blipFill>
        <p:spPr>
          <a:xfrm>
            <a:off x="178475" y="1170125"/>
            <a:ext cx="4222534" cy="3166900"/>
          </a:xfrm>
          <a:prstGeom prst="rect">
            <a:avLst/>
          </a:prstGeom>
          <a:noFill/>
          <a:ln>
            <a:noFill/>
          </a:ln>
        </p:spPr>
      </p:pic>
      <p:sp>
        <p:nvSpPr>
          <p:cNvPr id="140" name="Google Shape;140;p21"/>
          <p:cNvSpPr txBox="1"/>
          <p:nvPr/>
        </p:nvSpPr>
        <p:spPr>
          <a:xfrm>
            <a:off x="4572000" y="2260825"/>
            <a:ext cx="4467000" cy="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u="sng">
                <a:solidFill>
                  <a:schemeClr val="hlink"/>
                </a:solidFill>
                <a:hlinkClick r:id="rId6"/>
              </a:rPr>
              <a:t>https://github.com/Superpollo4/biLEDcube</a:t>
            </a:r>
            <a:endParaRPr sz="2400"/>
          </a:p>
          <a:p>
            <a:pPr marL="0" lvl="0" indent="0" algn="l" rtl="0">
              <a:spcBef>
                <a:spcPts val="0"/>
              </a:spcBef>
              <a:spcAft>
                <a:spcPts val="0"/>
              </a:spcAft>
              <a:buNone/>
            </a:pPr>
            <a:endParaRPr/>
          </a:p>
        </p:txBody>
      </p:sp>
      <p:pic>
        <p:nvPicPr>
          <p:cNvPr id="141" name="Google Shape;141;p21"/>
          <p:cNvPicPr preferRelativeResize="0"/>
          <p:nvPr/>
        </p:nvPicPr>
        <p:blipFill>
          <a:blip r:embed="rId7">
            <a:alphaModFix/>
          </a:blip>
          <a:stretch>
            <a:fillRect/>
          </a:stretch>
        </p:blipFill>
        <p:spPr>
          <a:xfrm>
            <a:off x="2876550" y="187300"/>
            <a:ext cx="3390900" cy="4381500"/>
          </a:xfrm>
          <a:prstGeom prst="rect">
            <a:avLst/>
          </a:prstGeom>
          <a:noFill/>
          <a:ln>
            <a:noFill/>
          </a:ln>
        </p:spPr>
      </p:pic>
      <p:pic>
        <p:nvPicPr>
          <p:cNvPr id="142" name="Google Shape;142;p21"/>
          <p:cNvPicPr preferRelativeResize="0"/>
          <p:nvPr/>
        </p:nvPicPr>
        <p:blipFill>
          <a:blip r:embed="rId8">
            <a:alphaModFix/>
          </a:blip>
          <a:stretch>
            <a:fillRect/>
          </a:stretch>
        </p:blipFill>
        <p:spPr>
          <a:xfrm>
            <a:off x="6736018" y="2692568"/>
            <a:ext cx="1876199" cy="1876225"/>
          </a:xfrm>
          <a:prstGeom prst="rect">
            <a:avLst/>
          </a:prstGeom>
          <a:noFill/>
          <a:ln>
            <a:noFill/>
          </a:ln>
        </p:spPr>
      </p:pic>
      <p:sp>
        <p:nvSpPr>
          <p:cNvPr id="9" name="Google Shape;66;p14"/>
          <p:cNvSpPr txBox="1"/>
          <p:nvPr/>
        </p:nvSpPr>
        <p:spPr>
          <a:xfrm>
            <a:off x="55075" y="4489425"/>
            <a:ext cx="9088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dirty="0">
                <a:solidFill>
                  <a:srgbClr val="B7B7B7"/>
                </a:solidFill>
              </a:rPr>
              <a:t>Course:</a:t>
            </a:r>
            <a:r>
              <a:rPr lang="es" sz="1000" i="1" dirty="0">
                <a:solidFill>
                  <a:srgbClr val="B7B7B7"/>
                </a:solidFill>
              </a:rPr>
              <a:t> Microprocessors Techniques and Embedded Systems (CMPT)			</a:t>
            </a:r>
            <a:r>
              <a:rPr lang="es" sz="1000" b="1" i="1" dirty="0">
                <a:solidFill>
                  <a:srgbClr val="B7B7B7"/>
                </a:solidFill>
              </a:rPr>
              <a:t>Docent: </a:t>
            </a:r>
            <a:r>
              <a:rPr lang="es" sz="1000" i="1" dirty="0">
                <a:solidFill>
                  <a:srgbClr val="B7B7B7"/>
                </a:solidFill>
                <a:uFill>
                  <a:noFill/>
                </a:uFill>
                <a:hlinkClick r:id="rId9"/>
              </a:rPr>
              <a:t>Tomáš Frýza</a:t>
            </a:r>
            <a:endParaRPr sz="1000" i="1" dirty="0">
              <a:solidFill>
                <a:srgbClr val="B7B7B7"/>
              </a:solidFill>
            </a:endParaRPr>
          </a:p>
          <a:p>
            <a:pPr marL="0" lvl="0" indent="0" algn="l" rtl="0">
              <a:spcBef>
                <a:spcPts val="0"/>
              </a:spcBef>
              <a:spcAft>
                <a:spcPts val="0"/>
              </a:spcAft>
              <a:buNone/>
            </a:pPr>
            <a:endParaRPr sz="1000" i="1" dirty="0">
              <a:solidFill>
                <a:srgbClr val="B7B7B7"/>
              </a:solidFill>
            </a:endParaRPr>
          </a:p>
          <a:p>
            <a:pPr marL="0" lvl="0" indent="0" algn="l" rtl="0">
              <a:spcBef>
                <a:spcPts val="0"/>
              </a:spcBef>
              <a:spcAft>
                <a:spcPts val="0"/>
              </a:spcAft>
              <a:buNone/>
            </a:pPr>
            <a:r>
              <a:rPr lang="es" sz="1000" b="1" i="1" dirty="0">
                <a:solidFill>
                  <a:srgbClr val="B7B7B7"/>
                </a:solidFill>
              </a:rPr>
              <a:t>Project title:</a:t>
            </a:r>
            <a:r>
              <a:rPr lang="es" sz="1000" i="1" dirty="0">
                <a:solidFill>
                  <a:srgbClr val="B7B7B7"/>
                </a:solidFill>
              </a:rPr>
              <a:t> 3x3x3 bicolour LED </a:t>
            </a:r>
            <a:r>
              <a:rPr lang="es" sz="1000" i="1" dirty="0" smtClean="0">
                <a:solidFill>
                  <a:srgbClr val="B7B7B7"/>
                </a:solidFill>
              </a:rPr>
              <a:t>cube</a:t>
            </a:r>
            <a:r>
              <a:rPr lang="es" sz="1000" i="1" dirty="0">
                <a:solidFill>
                  <a:srgbClr val="B7B7B7"/>
                </a:solidFill>
              </a:rPr>
              <a:t>			</a:t>
            </a:r>
            <a:r>
              <a:rPr lang="es" sz="1000" b="1" i="1" dirty="0">
                <a:solidFill>
                  <a:srgbClr val="B7B7B7"/>
                </a:solidFill>
              </a:rPr>
              <a:t>By: </a:t>
            </a:r>
            <a:r>
              <a:rPr lang="es" sz="1000" i="1" dirty="0">
                <a:solidFill>
                  <a:srgbClr val="B7B7B7"/>
                </a:solidFill>
              </a:rPr>
              <a:t>Jose Cuevas Mauricio &amp; Alexander J. Magnusson Amorós</a:t>
            </a:r>
            <a:endParaRPr sz="1000" i="1" dirty="0">
              <a:solidFill>
                <a:srgbClr val="B7B7B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142"/>
                                        </p:tgtEl>
                                        <p:attrNameLst>
                                          <p:attrName>style.visibility</p:attrName>
                                        </p:attrNameLst>
                                      </p:cBhvr>
                                      <p:to>
                                        <p:strVal val="visible"/>
                                      </p:to>
                                    </p:set>
                                    <p:anim calcmode="lin" valueType="num">
                                      <p:cBhvr additive="base">
                                        <p:cTn id="11" dur="1000"/>
                                        <p:tgtEl>
                                          <p:spTgt spid="1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666</Words>
  <Application>Microsoft Office PowerPoint</Application>
  <PresentationFormat>Presentación en pantalla (16:9)</PresentationFormat>
  <Paragraphs>95</Paragraphs>
  <Slides>12</Slides>
  <Notes>12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12</vt:i4>
      </vt:variant>
    </vt:vector>
  </HeadingPairs>
  <TitlesOfParts>
    <vt:vector size="15" baseType="lpstr">
      <vt:lpstr>Arial</vt:lpstr>
      <vt:lpstr>Impact</vt:lpstr>
      <vt:lpstr>Simple Light</vt:lpstr>
      <vt:lpstr>CUBE of bicolour LEDs</vt:lpstr>
      <vt:lpstr>Presentation </vt:lpstr>
      <vt:lpstr>Features</vt:lpstr>
      <vt:lpstr>Assembly</vt:lpstr>
      <vt:lpstr>Photos Assembly</vt:lpstr>
      <vt:lpstr>Example:</vt:lpstr>
      <vt:lpstr>Code</vt:lpstr>
      <vt:lpstr>Code Single anode testing</vt:lpstr>
      <vt:lpstr>Results</vt:lpstr>
      <vt:lpstr>Code Full cube with Shift Registers</vt:lpstr>
      <vt:lpstr>Results</vt:lpstr>
      <vt:lpstr>THANK YOU FOR YOUR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CUBE of bicolour LEDs</dc:title>
  <dc:creator>Usuari</dc:creator>
  <cp:lastModifiedBy>Usuario de Windows</cp:lastModifiedBy>
  <cp:revision>4</cp:revision>
  <dcterms:modified xsi:type="dcterms:W3CDTF">2018-12-06T10:39:50Z</dcterms:modified>
</cp:coreProperties>
</file>